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0" r:id="rId3"/>
    <p:sldMasterId id="2147483684" r:id="rId4"/>
  </p:sldMasterIdLst>
  <p:notesMasterIdLst>
    <p:notesMasterId r:id="rId57"/>
  </p:notesMasterIdLst>
  <p:sldIdLst>
    <p:sldId id="257" r:id="rId5"/>
    <p:sldId id="470" r:id="rId6"/>
    <p:sldId id="473" r:id="rId7"/>
    <p:sldId id="479" r:id="rId8"/>
    <p:sldId id="474" r:id="rId9"/>
    <p:sldId id="476" r:id="rId10"/>
    <p:sldId id="477" r:id="rId11"/>
    <p:sldId id="480" r:id="rId12"/>
    <p:sldId id="481" r:id="rId13"/>
    <p:sldId id="483" r:id="rId14"/>
    <p:sldId id="494" r:id="rId15"/>
    <p:sldId id="495" r:id="rId16"/>
    <p:sldId id="496" r:id="rId17"/>
    <p:sldId id="506" r:id="rId18"/>
    <p:sldId id="505" r:id="rId19"/>
    <p:sldId id="507" r:id="rId20"/>
    <p:sldId id="508" r:id="rId21"/>
    <p:sldId id="497" r:id="rId22"/>
    <p:sldId id="499" r:id="rId23"/>
    <p:sldId id="500" r:id="rId24"/>
    <p:sldId id="498" r:id="rId25"/>
    <p:sldId id="501" r:id="rId26"/>
    <p:sldId id="502" r:id="rId27"/>
    <p:sldId id="503" r:id="rId28"/>
    <p:sldId id="504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485" r:id="rId42"/>
    <p:sldId id="487" r:id="rId43"/>
    <p:sldId id="492" r:id="rId44"/>
    <p:sldId id="523" r:id="rId45"/>
    <p:sldId id="521" r:id="rId46"/>
    <p:sldId id="522" r:id="rId47"/>
    <p:sldId id="491" r:id="rId48"/>
    <p:sldId id="493" r:id="rId49"/>
    <p:sldId id="287" r:id="rId50"/>
    <p:sldId id="488" r:id="rId51"/>
    <p:sldId id="489" r:id="rId52"/>
    <p:sldId id="490" r:id="rId53"/>
    <p:sldId id="486" r:id="rId54"/>
    <p:sldId id="263" r:id="rId55"/>
    <p:sldId id="26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7"/>
    <a:srgbClr val="14AA96"/>
    <a:srgbClr val="5B9BD5"/>
    <a:srgbClr val="9DC3E6"/>
    <a:srgbClr val="FF826D"/>
    <a:srgbClr val="50A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1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978A7-1619-459F-9776-07BFFD572BCB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D6EEF-5C0A-46D6-A42F-3FD769015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1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a6c1c6e5-a568-4b8f-9619-923f6e3d3eea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69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2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79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6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0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89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6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6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6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13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2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97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13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glosses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D6EEF-5C0A-46D6-A42F-3FD7690155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8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24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2763f051-1fdc-4bde-b7de-a712ba8f68df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6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19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49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67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21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3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4" name="Rectangle 6"/>
          <p:cNvSpPr>
            <a:spLocks noChangeArrowheads="1"/>
          </p:cNvSpPr>
          <p:nvPr userDrawn="1"/>
        </p:nvSpPr>
        <p:spPr bwMode="auto">
          <a:xfrm>
            <a:off x="3176" y="5916613"/>
            <a:ext cx="12188825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5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6" name="Freeform 8"/>
          <p:cNvSpPr>
            <a:spLocks/>
          </p:cNvSpPr>
          <p:nvPr userDrawn="1"/>
        </p:nvSpPr>
        <p:spPr bwMode="auto">
          <a:xfrm>
            <a:off x="8097839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7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8" name="Freeform 10"/>
          <p:cNvSpPr>
            <a:spLocks/>
          </p:cNvSpPr>
          <p:nvPr userDrawn="1"/>
        </p:nvSpPr>
        <p:spPr bwMode="auto">
          <a:xfrm>
            <a:off x="7824789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9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1" name="Rectangle 12"/>
          <p:cNvSpPr>
            <a:spLocks noChangeArrowheads="1"/>
          </p:cNvSpPr>
          <p:nvPr userDrawn="1"/>
        </p:nvSpPr>
        <p:spPr bwMode="auto">
          <a:xfrm>
            <a:off x="7824789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2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3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4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5" name="Freeform 16"/>
          <p:cNvSpPr>
            <a:spLocks/>
          </p:cNvSpPr>
          <p:nvPr userDrawn="1"/>
        </p:nvSpPr>
        <p:spPr bwMode="auto">
          <a:xfrm>
            <a:off x="8294689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6" name="Oval 17"/>
          <p:cNvSpPr>
            <a:spLocks noChangeArrowheads="1"/>
          </p:cNvSpPr>
          <p:nvPr userDrawn="1"/>
        </p:nvSpPr>
        <p:spPr bwMode="auto">
          <a:xfrm>
            <a:off x="842803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7" name="Oval 18"/>
          <p:cNvSpPr>
            <a:spLocks noChangeArrowheads="1"/>
          </p:cNvSpPr>
          <p:nvPr userDrawn="1"/>
        </p:nvSpPr>
        <p:spPr bwMode="auto">
          <a:xfrm>
            <a:off x="8564564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8" name="Oval 19"/>
          <p:cNvSpPr>
            <a:spLocks noChangeArrowheads="1"/>
          </p:cNvSpPr>
          <p:nvPr userDrawn="1"/>
        </p:nvSpPr>
        <p:spPr bwMode="auto">
          <a:xfrm>
            <a:off x="870108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9" name="Freeform 20"/>
          <p:cNvSpPr>
            <a:spLocks/>
          </p:cNvSpPr>
          <p:nvPr userDrawn="1"/>
        </p:nvSpPr>
        <p:spPr bwMode="auto">
          <a:xfrm>
            <a:off x="3732214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0" name="Rectangle 21"/>
          <p:cNvSpPr>
            <a:spLocks noChangeArrowheads="1"/>
          </p:cNvSpPr>
          <p:nvPr userDrawn="1"/>
        </p:nvSpPr>
        <p:spPr bwMode="auto">
          <a:xfrm>
            <a:off x="4694239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1" name="Freeform 22"/>
          <p:cNvSpPr>
            <a:spLocks/>
          </p:cNvSpPr>
          <p:nvPr userDrawn="1"/>
        </p:nvSpPr>
        <p:spPr bwMode="auto">
          <a:xfrm>
            <a:off x="4670426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2" name="Freeform 23"/>
          <p:cNvSpPr>
            <a:spLocks/>
          </p:cNvSpPr>
          <p:nvPr userDrawn="1"/>
        </p:nvSpPr>
        <p:spPr bwMode="auto">
          <a:xfrm>
            <a:off x="3333751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3" name="Freeform 24"/>
          <p:cNvSpPr>
            <a:spLocks/>
          </p:cNvSpPr>
          <p:nvPr userDrawn="1"/>
        </p:nvSpPr>
        <p:spPr bwMode="auto">
          <a:xfrm>
            <a:off x="3405189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6" name="Freeform 25"/>
          <p:cNvSpPr>
            <a:spLocks/>
          </p:cNvSpPr>
          <p:nvPr userDrawn="1"/>
        </p:nvSpPr>
        <p:spPr bwMode="auto">
          <a:xfrm>
            <a:off x="3405189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7" name="Freeform 26"/>
          <p:cNvSpPr>
            <a:spLocks/>
          </p:cNvSpPr>
          <p:nvPr userDrawn="1"/>
        </p:nvSpPr>
        <p:spPr bwMode="auto">
          <a:xfrm>
            <a:off x="3433764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8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9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0" name="Freeform 29"/>
          <p:cNvSpPr>
            <a:spLocks/>
          </p:cNvSpPr>
          <p:nvPr userDrawn="1"/>
        </p:nvSpPr>
        <p:spPr bwMode="auto">
          <a:xfrm>
            <a:off x="7367589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1" name="Freeform 30"/>
          <p:cNvSpPr>
            <a:spLocks/>
          </p:cNvSpPr>
          <p:nvPr userDrawn="1"/>
        </p:nvSpPr>
        <p:spPr bwMode="auto">
          <a:xfrm>
            <a:off x="7304089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2" name="Rectangle 31"/>
          <p:cNvSpPr>
            <a:spLocks noChangeArrowheads="1"/>
          </p:cNvSpPr>
          <p:nvPr userDrawn="1"/>
        </p:nvSpPr>
        <p:spPr bwMode="auto">
          <a:xfrm>
            <a:off x="7367589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3" name="Freeform 32"/>
          <p:cNvSpPr>
            <a:spLocks/>
          </p:cNvSpPr>
          <p:nvPr userDrawn="1"/>
        </p:nvSpPr>
        <p:spPr bwMode="auto">
          <a:xfrm>
            <a:off x="7348539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4" name="Freeform 33"/>
          <p:cNvSpPr>
            <a:spLocks/>
          </p:cNvSpPr>
          <p:nvPr userDrawn="1"/>
        </p:nvSpPr>
        <p:spPr bwMode="auto">
          <a:xfrm>
            <a:off x="4694239" y="3736975"/>
            <a:ext cx="2808288" cy="811213"/>
          </a:xfrm>
          <a:custGeom>
            <a:avLst/>
            <a:gdLst>
              <a:gd name="T0" fmla="*/ 13 w 1769"/>
              <a:gd name="T1" fmla="*/ 0 h 511"/>
              <a:gd name="T2" fmla="*/ 1769 w 1769"/>
              <a:gd name="T3" fmla="*/ 0 h 511"/>
              <a:gd name="T4" fmla="*/ 1549 w 1769"/>
              <a:gd name="T5" fmla="*/ 511 h 511"/>
              <a:gd name="T6" fmla="*/ 1461 w 1769"/>
              <a:gd name="T7" fmla="*/ 510 h 511"/>
              <a:gd name="T8" fmla="*/ 1469 w 1769"/>
              <a:gd name="T9" fmla="*/ 480 h 511"/>
              <a:gd name="T10" fmla="*/ 300 w 1769"/>
              <a:gd name="T11" fmla="*/ 480 h 511"/>
              <a:gd name="T12" fmla="*/ 303 w 1769"/>
              <a:gd name="T13" fmla="*/ 510 h 511"/>
              <a:gd name="T14" fmla="*/ 225 w 1769"/>
              <a:gd name="T15" fmla="*/ 510 h 511"/>
              <a:gd name="T16" fmla="*/ 0 w 1769"/>
              <a:gd name="T17" fmla="*/ 0 h 511"/>
              <a:gd name="T18" fmla="*/ 13 w 1769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511">
                <a:moveTo>
                  <a:pt x="13" y="0"/>
                </a:moveTo>
                <a:lnTo>
                  <a:pt x="1769" y="0"/>
                </a:lnTo>
                <a:lnTo>
                  <a:pt x="1549" y="511"/>
                </a:lnTo>
                <a:lnTo>
                  <a:pt x="1461" y="510"/>
                </a:lnTo>
                <a:lnTo>
                  <a:pt x="1469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5" name="Freeform 34"/>
          <p:cNvSpPr>
            <a:spLocks/>
          </p:cNvSpPr>
          <p:nvPr userDrawn="1"/>
        </p:nvSpPr>
        <p:spPr bwMode="auto">
          <a:xfrm>
            <a:off x="4856164" y="3813175"/>
            <a:ext cx="2479675" cy="627063"/>
          </a:xfrm>
          <a:custGeom>
            <a:avLst/>
            <a:gdLst>
              <a:gd name="T0" fmla="*/ 0 w 1562"/>
              <a:gd name="T1" fmla="*/ 0 h 395"/>
              <a:gd name="T2" fmla="*/ 1562 w 1562"/>
              <a:gd name="T3" fmla="*/ 0 h 395"/>
              <a:gd name="T4" fmla="*/ 1404 w 1562"/>
              <a:gd name="T5" fmla="*/ 395 h 395"/>
              <a:gd name="T6" fmla="*/ 159 w 1562"/>
              <a:gd name="T7" fmla="*/ 395 h 395"/>
              <a:gd name="T8" fmla="*/ 0 w 1562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2" h="395">
                <a:moveTo>
                  <a:pt x="0" y="0"/>
                </a:moveTo>
                <a:lnTo>
                  <a:pt x="1562" y="0"/>
                </a:lnTo>
                <a:lnTo>
                  <a:pt x="1404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6" name="Freeform 35"/>
          <p:cNvSpPr>
            <a:spLocks/>
          </p:cNvSpPr>
          <p:nvPr userDrawn="1"/>
        </p:nvSpPr>
        <p:spPr bwMode="auto">
          <a:xfrm>
            <a:off x="5051426" y="4570413"/>
            <a:ext cx="2093913" cy="1344613"/>
          </a:xfrm>
          <a:custGeom>
            <a:avLst/>
            <a:gdLst>
              <a:gd name="T0" fmla="*/ 0 w 1319"/>
              <a:gd name="T1" fmla="*/ 2 h 847"/>
              <a:gd name="T2" fmla="*/ 0 w 1319"/>
              <a:gd name="T3" fmla="*/ 847 h 847"/>
              <a:gd name="T4" fmla="*/ 1319 w 1319"/>
              <a:gd name="T5" fmla="*/ 847 h 847"/>
              <a:gd name="T6" fmla="*/ 1319 w 1319"/>
              <a:gd name="T7" fmla="*/ 2 h 847"/>
              <a:gd name="T8" fmla="*/ 1240 w 1319"/>
              <a:gd name="T9" fmla="*/ 2 h 847"/>
              <a:gd name="T10" fmla="*/ 1240 w 1319"/>
              <a:gd name="T11" fmla="*/ 28 h 847"/>
              <a:gd name="T12" fmla="*/ 81 w 1319"/>
              <a:gd name="T13" fmla="*/ 27 h 847"/>
              <a:gd name="T14" fmla="*/ 81 w 1319"/>
              <a:gd name="T15" fmla="*/ 0 h 847"/>
              <a:gd name="T16" fmla="*/ 0 w 1319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9" h="847">
                <a:moveTo>
                  <a:pt x="0" y="2"/>
                </a:moveTo>
                <a:lnTo>
                  <a:pt x="0" y="847"/>
                </a:lnTo>
                <a:lnTo>
                  <a:pt x="1319" y="847"/>
                </a:lnTo>
                <a:lnTo>
                  <a:pt x="1319" y="2"/>
                </a:lnTo>
                <a:lnTo>
                  <a:pt x="1240" y="2"/>
                </a:lnTo>
                <a:lnTo>
                  <a:pt x="1240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7" name="Rectangle 36"/>
          <p:cNvSpPr>
            <a:spLocks noChangeArrowheads="1"/>
          </p:cNvSpPr>
          <p:nvPr userDrawn="1"/>
        </p:nvSpPr>
        <p:spPr bwMode="auto">
          <a:xfrm>
            <a:off x="5143501" y="4878388"/>
            <a:ext cx="1911350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8" name="Rectangle 37"/>
          <p:cNvSpPr>
            <a:spLocks noChangeArrowheads="1"/>
          </p:cNvSpPr>
          <p:nvPr userDrawn="1"/>
        </p:nvSpPr>
        <p:spPr bwMode="auto">
          <a:xfrm>
            <a:off x="5199064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9" name="Rectangle 38"/>
          <p:cNvSpPr>
            <a:spLocks noChangeArrowheads="1"/>
          </p:cNvSpPr>
          <p:nvPr userDrawn="1"/>
        </p:nvSpPr>
        <p:spPr bwMode="auto">
          <a:xfrm>
            <a:off x="5330826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0" name="Rectangle 39"/>
          <p:cNvSpPr>
            <a:spLocks noChangeArrowheads="1"/>
          </p:cNvSpPr>
          <p:nvPr userDrawn="1"/>
        </p:nvSpPr>
        <p:spPr bwMode="auto">
          <a:xfrm>
            <a:off x="54657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1" name="Rectangle 40"/>
          <p:cNvSpPr>
            <a:spLocks noChangeArrowheads="1"/>
          </p:cNvSpPr>
          <p:nvPr userDrawn="1"/>
        </p:nvSpPr>
        <p:spPr bwMode="auto">
          <a:xfrm>
            <a:off x="55991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2" name="Rectangle 41"/>
          <p:cNvSpPr>
            <a:spLocks noChangeArrowheads="1"/>
          </p:cNvSpPr>
          <p:nvPr userDrawn="1"/>
        </p:nvSpPr>
        <p:spPr bwMode="auto">
          <a:xfrm>
            <a:off x="57308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3" name="Rectangle 42"/>
          <p:cNvSpPr>
            <a:spLocks noChangeArrowheads="1"/>
          </p:cNvSpPr>
          <p:nvPr userDrawn="1"/>
        </p:nvSpPr>
        <p:spPr bwMode="auto">
          <a:xfrm>
            <a:off x="58658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4" name="Rectangle 43"/>
          <p:cNvSpPr>
            <a:spLocks noChangeArrowheads="1"/>
          </p:cNvSpPr>
          <p:nvPr userDrawn="1"/>
        </p:nvSpPr>
        <p:spPr bwMode="auto">
          <a:xfrm>
            <a:off x="59991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5" name="Rectangle 44"/>
          <p:cNvSpPr>
            <a:spLocks noChangeArrowheads="1"/>
          </p:cNvSpPr>
          <p:nvPr userDrawn="1"/>
        </p:nvSpPr>
        <p:spPr bwMode="auto">
          <a:xfrm>
            <a:off x="61293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6" name="Rectangle 45"/>
          <p:cNvSpPr>
            <a:spLocks noChangeArrowheads="1"/>
          </p:cNvSpPr>
          <p:nvPr userDrawn="1"/>
        </p:nvSpPr>
        <p:spPr bwMode="auto">
          <a:xfrm>
            <a:off x="62658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7" name="Rectangle 46"/>
          <p:cNvSpPr>
            <a:spLocks noChangeArrowheads="1"/>
          </p:cNvSpPr>
          <p:nvPr userDrawn="1"/>
        </p:nvSpPr>
        <p:spPr bwMode="auto">
          <a:xfrm>
            <a:off x="63960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3" name="Rectangle 47"/>
          <p:cNvSpPr>
            <a:spLocks noChangeArrowheads="1"/>
          </p:cNvSpPr>
          <p:nvPr userDrawn="1"/>
        </p:nvSpPr>
        <p:spPr bwMode="auto">
          <a:xfrm>
            <a:off x="65325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4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8" name="Rectangle 50"/>
          <p:cNvSpPr>
            <a:spLocks noChangeArrowheads="1"/>
          </p:cNvSpPr>
          <p:nvPr userDrawn="1"/>
        </p:nvSpPr>
        <p:spPr bwMode="auto">
          <a:xfrm>
            <a:off x="69294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Rectangle 51"/>
          <p:cNvSpPr>
            <a:spLocks noChangeArrowheads="1"/>
          </p:cNvSpPr>
          <p:nvPr userDrawn="1"/>
        </p:nvSpPr>
        <p:spPr bwMode="auto">
          <a:xfrm>
            <a:off x="5199064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Rectangle 52"/>
          <p:cNvSpPr>
            <a:spLocks noChangeArrowheads="1"/>
          </p:cNvSpPr>
          <p:nvPr userDrawn="1"/>
        </p:nvSpPr>
        <p:spPr bwMode="auto">
          <a:xfrm>
            <a:off x="5330826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Rectangle 53"/>
          <p:cNvSpPr>
            <a:spLocks noChangeArrowheads="1"/>
          </p:cNvSpPr>
          <p:nvPr userDrawn="1"/>
        </p:nvSpPr>
        <p:spPr bwMode="auto">
          <a:xfrm>
            <a:off x="54657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Rectangle 54"/>
          <p:cNvSpPr>
            <a:spLocks noChangeArrowheads="1"/>
          </p:cNvSpPr>
          <p:nvPr userDrawn="1"/>
        </p:nvSpPr>
        <p:spPr bwMode="auto">
          <a:xfrm>
            <a:off x="55991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Rectangle 55"/>
          <p:cNvSpPr>
            <a:spLocks noChangeArrowheads="1"/>
          </p:cNvSpPr>
          <p:nvPr userDrawn="1"/>
        </p:nvSpPr>
        <p:spPr bwMode="auto">
          <a:xfrm>
            <a:off x="57308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Rectangle 56"/>
          <p:cNvSpPr>
            <a:spLocks noChangeArrowheads="1"/>
          </p:cNvSpPr>
          <p:nvPr userDrawn="1"/>
        </p:nvSpPr>
        <p:spPr bwMode="auto">
          <a:xfrm>
            <a:off x="58658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Rectangle 57"/>
          <p:cNvSpPr>
            <a:spLocks noChangeArrowheads="1"/>
          </p:cNvSpPr>
          <p:nvPr userDrawn="1"/>
        </p:nvSpPr>
        <p:spPr bwMode="auto">
          <a:xfrm>
            <a:off x="59991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Rectangle 58"/>
          <p:cNvSpPr>
            <a:spLocks noChangeArrowheads="1"/>
          </p:cNvSpPr>
          <p:nvPr userDrawn="1"/>
        </p:nvSpPr>
        <p:spPr bwMode="auto">
          <a:xfrm>
            <a:off x="61293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Rectangle 59"/>
          <p:cNvSpPr>
            <a:spLocks noChangeArrowheads="1"/>
          </p:cNvSpPr>
          <p:nvPr userDrawn="1"/>
        </p:nvSpPr>
        <p:spPr bwMode="auto">
          <a:xfrm>
            <a:off x="63960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Rectangle 60"/>
          <p:cNvSpPr>
            <a:spLocks noChangeArrowheads="1"/>
          </p:cNvSpPr>
          <p:nvPr userDrawn="1"/>
        </p:nvSpPr>
        <p:spPr bwMode="auto">
          <a:xfrm>
            <a:off x="65325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Rectangle 63"/>
          <p:cNvSpPr>
            <a:spLocks noChangeArrowheads="1"/>
          </p:cNvSpPr>
          <p:nvPr userDrawn="1"/>
        </p:nvSpPr>
        <p:spPr bwMode="auto">
          <a:xfrm>
            <a:off x="69294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Rectangle 64"/>
          <p:cNvSpPr>
            <a:spLocks noChangeArrowheads="1"/>
          </p:cNvSpPr>
          <p:nvPr userDrawn="1"/>
        </p:nvSpPr>
        <p:spPr bwMode="auto">
          <a:xfrm>
            <a:off x="5199064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Rectangle 65"/>
          <p:cNvSpPr>
            <a:spLocks noChangeArrowheads="1"/>
          </p:cNvSpPr>
          <p:nvPr userDrawn="1"/>
        </p:nvSpPr>
        <p:spPr bwMode="auto">
          <a:xfrm>
            <a:off x="5330826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Rectangle 66"/>
          <p:cNvSpPr>
            <a:spLocks noChangeArrowheads="1"/>
          </p:cNvSpPr>
          <p:nvPr userDrawn="1"/>
        </p:nvSpPr>
        <p:spPr bwMode="auto">
          <a:xfrm>
            <a:off x="54657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Rectangle 67"/>
          <p:cNvSpPr>
            <a:spLocks noChangeArrowheads="1"/>
          </p:cNvSpPr>
          <p:nvPr userDrawn="1"/>
        </p:nvSpPr>
        <p:spPr bwMode="auto">
          <a:xfrm>
            <a:off x="55991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Rectangle 68"/>
          <p:cNvSpPr>
            <a:spLocks noChangeArrowheads="1"/>
          </p:cNvSpPr>
          <p:nvPr userDrawn="1"/>
        </p:nvSpPr>
        <p:spPr bwMode="auto">
          <a:xfrm>
            <a:off x="57308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Rectangle 69"/>
          <p:cNvSpPr>
            <a:spLocks noChangeArrowheads="1"/>
          </p:cNvSpPr>
          <p:nvPr userDrawn="1"/>
        </p:nvSpPr>
        <p:spPr bwMode="auto">
          <a:xfrm>
            <a:off x="58658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Rectangle 70"/>
          <p:cNvSpPr>
            <a:spLocks noChangeArrowheads="1"/>
          </p:cNvSpPr>
          <p:nvPr userDrawn="1"/>
        </p:nvSpPr>
        <p:spPr bwMode="auto">
          <a:xfrm>
            <a:off x="59991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Rectangle 71"/>
          <p:cNvSpPr>
            <a:spLocks noChangeArrowheads="1"/>
          </p:cNvSpPr>
          <p:nvPr userDrawn="1"/>
        </p:nvSpPr>
        <p:spPr bwMode="auto">
          <a:xfrm>
            <a:off x="65325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Rectangle 73"/>
          <p:cNvSpPr>
            <a:spLocks noChangeArrowheads="1"/>
          </p:cNvSpPr>
          <p:nvPr userDrawn="1"/>
        </p:nvSpPr>
        <p:spPr bwMode="auto">
          <a:xfrm>
            <a:off x="6929439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Rectangle 74"/>
          <p:cNvSpPr>
            <a:spLocks noChangeArrowheads="1"/>
          </p:cNvSpPr>
          <p:nvPr userDrawn="1"/>
        </p:nvSpPr>
        <p:spPr bwMode="auto">
          <a:xfrm>
            <a:off x="61293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Rectangle 75"/>
          <p:cNvSpPr>
            <a:spLocks noChangeArrowheads="1"/>
          </p:cNvSpPr>
          <p:nvPr userDrawn="1"/>
        </p:nvSpPr>
        <p:spPr bwMode="auto">
          <a:xfrm>
            <a:off x="62658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Rectangle 76"/>
          <p:cNvSpPr>
            <a:spLocks noChangeArrowheads="1"/>
          </p:cNvSpPr>
          <p:nvPr userDrawn="1"/>
        </p:nvSpPr>
        <p:spPr bwMode="auto">
          <a:xfrm>
            <a:off x="63960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Rectangle 77"/>
          <p:cNvSpPr>
            <a:spLocks noChangeArrowheads="1"/>
          </p:cNvSpPr>
          <p:nvPr userDrawn="1"/>
        </p:nvSpPr>
        <p:spPr bwMode="auto">
          <a:xfrm>
            <a:off x="65325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Rectangle 80"/>
          <p:cNvSpPr>
            <a:spLocks noChangeArrowheads="1"/>
          </p:cNvSpPr>
          <p:nvPr userDrawn="1"/>
        </p:nvSpPr>
        <p:spPr bwMode="auto">
          <a:xfrm>
            <a:off x="69294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81"/>
          <p:cNvSpPr>
            <a:spLocks/>
          </p:cNvSpPr>
          <p:nvPr userDrawn="1"/>
        </p:nvSpPr>
        <p:spPr bwMode="auto">
          <a:xfrm>
            <a:off x="6129339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5" name="Freeform 82"/>
          <p:cNvSpPr>
            <a:spLocks/>
          </p:cNvSpPr>
          <p:nvPr userDrawn="1"/>
        </p:nvSpPr>
        <p:spPr bwMode="auto">
          <a:xfrm>
            <a:off x="5199064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6" name="Freeform 83"/>
          <p:cNvSpPr>
            <a:spLocks/>
          </p:cNvSpPr>
          <p:nvPr userDrawn="1"/>
        </p:nvSpPr>
        <p:spPr bwMode="auto">
          <a:xfrm>
            <a:off x="5465764" y="5434013"/>
            <a:ext cx="620713" cy="114300"/>
          </a:xfrm>
          <a:custGeom>
            <a:avLst/>
            <a:gdLst>
              <a:gd name="T0" fmla="*/ 348 w 391"/>
              <a:gd name="T1" fmla="*/ 0 h 72"/>
              <a:gd name="T2" fmla="*/ 336 w 391"/>
              <a:gd name="T3" fmla="*/ 0 h 72"/>
              <a:gd name="T4" fmla="*/ 307 w 391"/>
              <a:gd name="T5" fmla="*/ 0 h 72"/>
              <a:gd name="T6" fmla="*/ 252 w 391"/>
              <a:gd name="T7" fmla="*/ 0 h 72"/>
              <a:gd name="T8" fmla="*/ 222 w 391"/>
              <a:gd name="T9" fmla="*/ 0 h 72"/>
              <a:gd name="T10" fmla="*/ 167 w 391"/>
              <a:gd name="T11" fmla="*/ 0 h 72"/>
              <a:gd name="T12" fmla="*/ 139 w 391"/>
              <a:gd name="T13" fmla="*/ 0 h 72"/>
              <a:gd name="T14" fmla="*/ 84 w 391"/>
              <a:gd name="T15" fmla="*/ 0 h 72"/>
              <a:gd name="T16" fmla="*/ 55 w 391"/>
              <a:gd name="T17" fmla="*/ 0 h 72"/>
              <a:gd name="T18" fmla="*/ 0 w 391"/>
              <a:gd name="T19" fmla="*/ 0 h 72"/>
              <a:gd name="T20" fmla="*/ 0 w 391"/>
              <a:gd name="T21" fmla="*/ 72 h 72"/>
              <a:gd name="T22" fmla="*/ 55 w 391"/>
              <a:gd name="T23" fmla="*/ 72 h 72"/>
              <a:gd name="T24" fmla="*/ 84 w 391"/>
              <a:gd name="T25" fmla="*/ 72 h 72"/>
              <a:gd name="T26" fmla="*/ 139 w 391"/>
              <a:gd name="T27" fmla="*/ 72 h 72"/>
              <a:gd name="T28" fmla="*/ 167 w 391"/>
              <a:gd name="T29" fmla="*/ 72 h 72"/>
              <a:gd name="T30" fmla="*/ 222 w 391"/>
              <a:gd name="T31" fmla="*/ 72 h 72"/>
              <a:gd name="T32" fmla="*/ 252 w 391"/>
              <a:gd name="T33" fmla="*/ 72 h 72"/>
              <a:gd name="T34" fmla="*/ 307 w 391"/>
              <a:gd name="T35" fmla="*/ 72 h 72"/>
              <a:gd name="T36" fmla="*/ 336 w 391"/>
              <a:gd name="T37" fmla="*/ 72 h 72"/>
              <a:gd name="T38" fmla="*/ 348 w 391"/>
              <a:gd name="T39" fmla="*/ 72 h 72"/>
              <a:gd name="T40" fmla="*/ 391 w 391"/>
              <a:gd name="T41" fmla="*/ 72 h 72"/>
              <a:gd name="T42" fmla="*/ 391 w 391"/>
              <a:gd name="T43" fmla="*/ 0 h 72"/>
              <a:gd name="T44" fmla="*/ 348 w 391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1" h="72">
                <a:moveTo>
                  <a:pt x="348" y="0"/>
                </a:moveTo>
                <a:lnTo>
                  <a:pt x="336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6" y="72"/>
                </a:lnTo>
                <a:lnTo>
                  <a:pt x="348" y="72"/>
                </a:lnTo>
                <a:lnTo>
                  <a:pt x="391" y="72"/>
                </a:lnTo>
                <a:lnTo>
                  <a:pt x="391" y="0"/>
                </a:lnTo>
                <a:lnTo>
                  <a:pt x="34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7" name="Freeform 84"/>
          <p:cNvSpPr>
            <a:spLocks/>
          </p:cNvSpPr>
          <p:nvPr userDrawn="1"/>
        </p:nvSpPr>
        <p:spPr bwMode="auto">
          <a:xfrm>
            <a:off x="5461001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8" name="Freeform 85"/>
          <p:cNvSpPr>
            <a:spLocks/>
          </p:cNvSpPr>
          <p:nvPr userDrawn="1"/>
        </p:nvSpPr>
        <p:spPr bwMode="auto">
          <a:xfrm>
            <a:off x="5561014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9" name="Freeform 86"/>
          <p:cNvSpPr>
            <a:spLocks/>
          </p:cNvSpPr>
          <p:nvPr userDrawn="1"/>
        </p:nvSpPr>
        <p:spPr bwMode="auto">
          <a:xfrm>
            <a:off x="5481639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0" name="Freeform 87"/>
          <p:cNvSpPr>
            <a:spLocks/>
          </p:cNvSpPr>
          <p:nvPr userDrawn="1"/>
        </p:nvSpPr>
        <p:spPr bwMode="auto">
          <a:xfrm>
            <a:off x="5561014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1" name="Freeform 88"/>
          <p:cNvSpPr>
            <a:spLocks/>
          </p:cNvSpPr>
          <p:nvPr userDrawn="1"/>
        </p:nvSpPr>
        <p:spPr bwMode="auto">
          <a:xfrm>
            <a:off x="5518151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2" name="Freeform 89"/>
          <p:cNvSpPr>
            <a:spLocks/>
          </p:cNvSpPr>
          <p:nvPr userDrawn="1"/>
        </p:nvSpPr>
        <p:spPr bwMode="auto">
          <a:xfrm>
            <a:off x="5561014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3" name="Freeform 90"/>
          <p:cNvSpPr>
            <a:spLocks/>
          </p:cNvSpPr>
          <p:nvPr userDrawn="1"/>
        </p:nvSpPr>
        <p:spPr bwMode="auto">
          <a:xfrm>
            <a:off x="5326064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4" name="Freeform 91"/>
          <p:cNvSpPr>
            <a:spLocks/>
          </p:cNvSpPr>
          <p:nvPr userDrawn="1"/>
        </p:nvSpPr>
        <p:spPr bwMode="auto">
          <a:xfrm>
            <a:off x="5418139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5" name="Rectangle 92"/>
          <p:cNvSpPr>
            <a:spLocks noChangeArrowheads="1"/>
          </p:cNvSpPr>
          <p:nvPr userDrawn="1"/>
        </p:nvSpPr>
        <p:spPr bwMode="auto">
          <a:xfrm>
            <a:off x="5386389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6" name="Rectangle 93"/>
          <p:cNvSpPr>
            <a:spLocks noChangeArrowheads="1"/>
          </p:cNvSpPr>
          <p:nvPr userDrawn="1"/>
        </p:nvSpPr>
        <p:spPr bwMode="auto">
          <a:xfrm>
            <a:off x="5418139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7" name="Freeform 94"/>
          <p:cNvSpPr>
            <a:spLocks/>
          </p:cNvSpPr>
          <p:nvPr userDrawn="1"/>
        </p:nvSpPr>
        <p:spPr bwMode="auto">
          <a:xfrm>
            <a:off x="5418139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8" name="Freeform 95"/>
          <p:cNvSpPr>
            <a:spLocks/>
          </p:cNvSpPr>
          <p:nvPr userDrawn="1"/>
        </p:nvSpPr>
        <p:spPr bwMode="auto">
          <a:xfrm>
            <a:off x="5376864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9" name="Freeform 96"/>
          <p:cNvSpPr>
            <a:spLocks/>
          </p:cNvSpPr>
          <p:nvPr userDrawn="1"/>
        </p:nvSpPr>
        <p:spPr bwMode="auto">
          <a:xfrm>
            <a:off x="5418139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0" name="Freeform 97"/>
          <p:cNvSpPr>
            <a:spLocks/>
          </p:cNvSpPr>
          <p:nvPr userDrawn="1"/>
        </p:nvSpPr>
        <p:spPr bwMode="auto">
          <a:xfrm>
            <a:off x="5346701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1" name="Rectangle 98"/>
          <p:cNvSpPr>
            <a:spLocks noChangeArrowheads="1"/>
          </p:cNvSpPr>
          <p:nvPr userDrawn="1"/>
        </p:nvSpPr>
        <p:spPr bwMode="auto">
          <a:xfrm>
            <a:off x="5846764" y="4154488"/>
            <a:ext cx="565150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2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3" name="Rectangle 100"/>
          <p:cNvSpPr>
            <a:spLocks noChangeArrowheads="1"/>
          </p:cNvSpPr>
          <p:nvPr userDrawn="1"/>
        </p:nvSpPr>
        <p:spPr bwMode="auto">
          <a:xfrm>
            <a:off x="5986464" y="4065588"/>
            <a:ext cx="284163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4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5" name="Rectangle 102"/>
          <p:cNvSpPr>
            <a:spLocks noChangeArrowheads="1"/>
          </p:cNvSpPr>
          <p:nvPr userDrawn="1"/>
        </p:nvSpPr>
        <p:spPr bwMode="auto">
          <a:xfrm>
            <a:off x="5876926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6" name="Rectangle 103"/>
          <p:cNvSpPr>
            <a:spLocks noChangeArrowheads="1"/>
          </p:cNvSpPr>
          <p:nvPr userDrawn="1"/>
        </p:nvSpPr>
        <p:spPr bwMode="auto">
          <a:xfrm>
            <a:off x="5927726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7" name="Rectangle 104"/>
          <p:cNvSpPr>
            <a:spLocks noChangeArrowheads="1"/>
          </p:cNvSpPr>
          <p:nvPr userDrawn="1"/>
        </p:nvSpPr>
        <p:spPr bwMode="auto">
          <a:xfrm>
            <a:off x="5876926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8" name="Rectangle 105"/>
          <p:cNvSpPr>
            <a:spLocks noChangeArrowheads="1"/>
          </p:cNvSpPr>
          <p:nvPr userDrawn="1"/>
        </p:nvSpPr>
        <p:spPr bwMode="auto">
          <a:xfrm>
            <a:off x="5927726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9" name="Rectangle 106"/>
          <p:cNvSpPr>
            <a:spLocks noChangeArrowheads="1"/>
          </p:cNvSpPr>
          <p:nvPr userDrawn="1"/>
        </p:nvSpPr>
        <p:spPr bwMode="auto">
          <a:xfrm>
            <a:off x="5875339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0" name="Rectangle 107"/>
          <p:cNvSpPr>
            <a:spLocks noChangeArrowheads="1"/>
          </p:cNvSpPr>
          <p:nvPr userDrawn="1"/>
        </p:nvSpPr>
        <p:spPr bwMode="auto">
          <a:xfrm>
            <a:off x="5927726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1" name="Rectangle 108"/>
          <p:cNvSpPr>
            <a:spLocks noChangeArrowheads="1"/>
          </p:cNvSpPr>
          <p:nvPr userDrawn="1"/>
        </p:nvSpPr>
        <p:spPr bwMode="auto">
          <a:xfrm>
            <a:off x="6300789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2" name="Rectangle 109"/>
          <p:cNvSpPr>
            <a:spLocks noChangeArrowheads="1"/>
          </p:cNvSpPr>
          <p:nvPr userDrawn="1"/>
        </p:nvSpPr>
        <p:spPr bwMode="auto">
          <a:xfrm>
            <a:off x="6351589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3" name="Rectangle 110"/>
          <p:cNvSpPr>
            <a:spLocks noChangeArrowheads="1"/>
          </p:cNvSpPr>
          <p:nvPr userDrawn="1"/>
        </p:nvSpPr>
        <p:spPr bwMode="auto">
          <a:xfrm>
            <a:off x="6300789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4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5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6" name="Freeform 113"/>
          <p:cNvSpPr>
            <a:spLocks/>
          </p:cNvSpPr>
          <p:nvPr userDrawn="1"/>
        </p:nvSpPr>
        <p:spPr bwMode="auto">
          <a:xfrm>
            <a:off x="6122989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7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8" name="Rectangle 115"/>
          <p:cNvSpPr>
            <a:spLocks noChangeArrowheads="1"/>
          </p:cNvSpPr>
          <p:nvPr userDrawn="1"/>
        </p:nvSpPr>
        <p:spPr bwMode="auto">
          <a:xfrm>
            <a:off x="6583364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9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0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1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2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3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4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5" name="Freeform 122"/>
          <p:cNvSpPr>
            <a:spLocks/>
          </p:cNvSpPr>
          <p:nvPr userDrawn="1"/>
        </p:nvSpPr>
        <p:spPr bwMode="auto">
          <a:xfrm>
            <a:off x="430214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6" name="Rectangle 123"/>
          <p:cNvSpPr>
            <a:spLocks noChangeArrowheads="1"/>
          </p:cNvSpPr>
          <p:nvPr userDrawn="1"/>
        </p:nvSpPr>
        <p:spPr bwMode="auto">
          <a:xfrm>
            <a:off x="531814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7" name="Rectangle 124"/>
          <p:cNvSpPr>
            <a:spLocks noChangeArrowheads="1"/>
          </p:cNvSpPr>
          <p:nvPr userDrawn="1"/>
        </p:nvSpPr>
        <p:spPr bwMode="auto">
          <a:xfrm>
            <a:off x="531814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8" name="Rectangle 125"/>
          <p:cNvSpPr>
            <a:spLocks noChangeArrowheads="1"/>
          </p:cNvSpPr>
          <p:nvPr userDrawn="1"/>
        </p:nvSpPr>
        <p:spPr bwMode="auto">
          <a:xfrm>
            <a:off x="531814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9" name="Rectangle 126"/>
          <p:cNvSpPr>
            <a:spLocks noChangeArrowheads="1"/>
          </p:cNvSpPr>
          <p:nvPr userDrawn="1"/>
        </p:nvSpPr>
        <p:spPr bwMode="auto">
          <a:xfrm>
            <a:off x="531814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0" name="Rectangle 127"/>
          <p:cNvSpPr>
            <a:spLocks noChangeArrowheads="1"/>
          </p:cNvSpPr>
          <p:nvPr userDrawn="1"/>
        </p:nvSpPr>
        <p:spPr bwMode="auto">
          <a:xfrm>
            <a:off x="609601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1" name="Rectangle 128"/>
          <p:cNvSpPr>
            <a:spLocks noChangeArrowheads="1"/>
          </p:cNvSpPr>
          <p:nvPr userDrawn="1"/>
        </p:nvSpPr>
        <p:spPr bwMode="auto">
          <a:xfrm>
            <a:off x="700089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2" name="Rectangle 129"/>
          <p:cNvSpPr>
            <a:spLocks noChangeArrowheads="1"/>
          </p:cNvSpPr>
          <p:nvPr userDrawn="1"/>
        </p:nvSpPr>
        <p:spPr bwMode="auto">
          <a:xfrm>
            <a:off x="522289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3" name="Rectangle 130"/>
          <p:cNvSpPr>
            <a:spLocks noChangeArrowheads="1"/>
          </p:cNvSpPr>
          <p:nvPr userDrawn="1"/>
        </p:nvSpPr>
        <p:spPr bwMode="auto">
          <a:xfrm>
            <a:off x="963614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4" name="Rectangle 131"/>
          <p:cNvSpPr>
            <a:spLocks noChangeArrowheads="1"/>
          </p:cNvSpPr>
          <p:nvPr userDrawn="1"/>
        </p:nvSpPr>
        <p:spPr bwMode="auto">
          <a:xfrm>
            <a:off x="1054101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5" name="Rectangle 132"/>
          <p:cNvSpPr>
            <a:spLocks noChangeArrowheads="1"/>
          </p:cNvSpPr>
          <p:nvPr userDrawn="1"/>
        </p:nvSpPr>
        <p:spPr bwMode="auto">
          <a:xfrm>
            <a:off x="876301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6" name="Rectangle 133"/>
          <p:cNvSpPr>
            <a:spLocks noChangeArrowheads="1"/>
          </p:cNvSpPr>
          <p:nvPr userDrawn="1"/>
        </p:nvSpPr>
        <p:spPr bwMode="auto">
          <a:xfrm>
            <a:off x="1323976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7" name="Rectangle 134"/>
          <p:cNvSpPr>
            <a:spLocks noChangeArrowheads="1"/>
          </p:cNvSpPr>
          <p:nvPr userDrawn="1"/>
        </p:nvSpPr>
        <p:spPr bwMode="auto">
          <a:xfrm>
            <a:off x="1414464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8" name="Rectangle 135"/>
          <p:cNvSpPr>
            <a:spLocks noChangeArrowheads="1"/>
          </p:cNvSpPr>
          <p:nvPr userDrawn="1"/>
        </p:nvSpPr>
        <p:spPr bwMode="auto">
          <a:xfrm>
            <a:off x="1235076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9" name="Freeform 136"/>
          <p:cNvSpPr>
            <a:spLocks/>
          </p:cNvSpPr>
          <p:nvPr userDrawn="1"/>
        </p:nvSpPr>
        <p:spPr bwMode="auto">
          <a:xfrm>
            <a:off x="788989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0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1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2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3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4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5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6" name="Rectangle 143"/>
          <p:cNvSpPr>
            <a:spLocks noChangeArrowheads="1"/>
          </p:cNvSpPr>
          <p:nvPr userDrawn="1"/>
        </p:nvSpPr>
        <p:spPr bwMode="auto">
          <a:xfrm>
            <a:off x="10244139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7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8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9" name="Rectangle 146"/>
          <p:cNvSpPr>
            <a:spLocks noChangeArrowheads="1"/>
          </p:cNvSpPr>
          <p:nvPr userDrawn="1"/>
        </p:nvSpPr>
        <p:spPr bwMode="auto">
          <a:xfrm>
            <a:off x="10561639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0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1" name="Rectangle 148"/>
          <p:cNvSpPr>
            <a:spLocks noChangeArrowheads="1"/>
          </p:cNvSpPr>
          <p:nvPr userDrawn="1"/>
        </p:nvSpPr>
        <p:spPr bwMode="auto">
          <a:xfrm>
            <a:off x="10802939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2" name="Rectangle 149"/>
          <p:cNvSpPr>
            <a:spLocks noChangeArrowheads="1"/>
          </p:cNvSpPr>
          <p:nvPr userDrawn="1"/>
        </p:nvSpPr>
        <p:spPr bwMode="auto">
          <a:xfrm>
            <a:off x="10885489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3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4" name="Freeform 151"/>
          <p:cNvSpPr>
            <a:spLocks/>
          </p:cNvSpPr>
          <p:nvPr userDrawn="1"/>
        </p:nvSpPr>
        <p:spPr bwMode="auto">
          <a:xfrm>
            <a:off x="10323514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5" name="Rectangle 152"/>
          <p:cNvSpPr>
            <a:spLocks noChangeArrowheads="1"/>
          </p:cNvSpPr>
          <p:nvPr userDrawn="1"/>
        </p:nvSpPr>
        <p:spPr bwMode="auto">
          <a:xfrm>
            <a:off x="1804989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6" name="Rectangle 153"/>
          <p:cNvSpPr>
            <a:spLocks noChangeArrowheads="1"/>
          </p:cNvSpPr>
          <p:nvPr userDrawn="1"/>
        </p:nvSpPr>
        <p:spPr bwMode="auto">
          <a:xfrm>
            <a:off x="1844676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7" name="Rectangle 154"/>
          <p:cNvSpPr>
            <a:spLocks noChangeArrowheads="1"/>
          </p:cNvSpPr>
          <p:nvPr userDrawn="1"/>
        </p:nvSpPr>
        <p:spPr bwMode="auto">
          <a:xfrm>
            <a:off x="1938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8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9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0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1" name="Rectangle 158"/>
          <p:cNvSpPr>
            <a:spLocks noChangeArrowheads="1"/>
          </p:cNvSpPr>
          <p:nvPr userDrawn="1"/>
        </p:nvSpPr>
        <p:spPr bwMode="auto">
          <a:xfrm>
            <a:off x="2319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2" name="Rectangle 159"/>
          <p:cNvSpPr>
            <a:spLocks noChangeArrowheads="1"/>
          </p:cNvSpPr>
          <p:nvPr userDrawn="1"/>
        </p:nvSpPr>
        <p:spPr bwMode="auto">
          <a:xfrm>
            <a:off x="241458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3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4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5" name="Rectangle 162"/>
          <p:cNvSpPr>
            <a:spLocks noChangeArrowheads="1"/>
          </p:cNvSpPr>
          <p:nvPr userDrawn="1"/>
        </p:nvSpPr>
        <p:spPr bwMode="auto">
          <a:xfrm>
            <a:off x="269716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6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7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8" name="Rectangle 165"/>
          <p:cNvSpPr>
            <a:spLocks noChangeArrowheads="1"/>
          </p:cNvSpPr>
          <p:nvPr userDrawn="1"/>
        </p:nvSpPr>
        <p:spPr bwMode="auto">
          <a:xfrm>
            <a:off x="298291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9" name="Rectangle 166"/>
          <p:cNvSpPr>
            <a:spLocks noChangeArrowheads="1"/>
          </p:cNvSpPr>
          <p:nvPr userDrawn="1"/>
        </p:nvSpPr>
        <p:spPr bwMode="auto">
          <a:xfrm>
            <a:off x="3078164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0" name="Rectangle 167"/>
          <p:cNvSpPr>
            <a:spLocks noChangeArrowheads="1"/>
          </p:cNvSpPr>
          <p:nvPr userDrawn="1"/>
        </p:nvSpPr>
        <p:spPr bwMode="auto">
          <a:xfrm>
            <a:off x="1844676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1" name="Rectangle 168"/>
          <p:cNvSpPr>
            <a:spLocks noChangeArrowheads="1"/>
          </p:cNvSpPr>
          <p:nvPr userDrawn="1"/>
        </p:nvSpPr>
        <p:spPr bwMode="auto">
          <a:xfrm>
            <a:off x="1938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2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3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4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5" name="Rectangle 172"/>
          <p:cNvSpPr>
            <a:spLocks noChangeArrowheads="1"/>
          </p:cNvSpPr>
          <p:nvPr userDrawn="1"/>
        </p:nvSpPr>
        <p:spPr bwMode="auto">
          <a:xfrm>
            <a:off x="2319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6" name="Rectangle 173"/>
          <p:cNvSpPr>
            <a:spLocks noChangeArrowheads="1"/>
          </p:cNvSpPr>
          <p:nvPr userDrawn="1"/>
        </p:nvSpPr>
        <p:spPr bwMode="auto">
          <a:xfrm>
            <a:off x="241458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7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8" name="Rectangle 175"/>
          <p:cNvSpPr>
            <a:spLocks noChangeArrowheads="1"/>
          </p:cNvSpPr>
          <p:nvPr userDrawn="1"/>
        </p:nvSpPr>
        <p:spPr bwMode="auto">
          <a:xfrm>
            <a:off x="269716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9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0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1" name="Rectangle 178"/>
          <p:cNvSpPr>
            <a:spLocks noChangeArrowheads="1"/>
          </p:cNvSpPr>
          <p:nvPr userDrawn="1"/>
        </p:nvSpPr>
        <p:spPr bwMode="auto">
          <a:xfrm>
            <a:off x="298291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2" name="Rectangle 179"/>
          <p:cNvSpPr>
            <a:spLocks noChangeArrowheads="1"/>
          </p:cNvSpPr>
          <p:nvPr userDrawn="1"/>
        </p:nvSpPr>
        <p:spPr bwMode="auto">
          <a:xfrm>
            <a:off x="3078164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3" name="Rectangle 180"/>
          <p:cNvSpPr>
            <a:spLocks noChangeArrowheads="1"/>
          </p:cNvSpPr>
          <p:nvPr userDrawn="1"/>
        </p:nvSpPr>
        <p:spPr bwMode="auto">
          <a:xfrm>
            <a:off x="1844676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4" name="Rectangle 181"/>
          <p:cNvSpPr>
            <a:spLocks noChangeArrowheads="1"/>
          </p:cNvSpPr>
          <p:nvPr userDrawn="1"/>
        </p:nvSpPr>
        <p:spPr bwMode="auto">
          <a:xfrm>
            <a:off x="1938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5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6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7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8" name="Rectangle 185"/>
          <p:cNvSpPr>
            <a:spLocks noChangeArrowheads="1"/>
          </p:cNvSpPr>
          <p:nvPr userDrawn="1"/>
        </p:nvSpPr>
        <p:spPr bwMode="auto">
          <a:xfrm>
            <a:off x="2319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9" name="Rectangle 186"/>
          <p:cNvSpPr>
            <a:spLocks noChangeArrowheads="1"/>
          </p:cNvSpPr>
          <p:nvPr userDrawn="1"/>
        </p:nvSpPr>
        <p:spPr bwMode="auto">
          <a:xfrm>
            <a:off x="241458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0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1" name="Rectangle 188"/>
          <p:cNvSpPr>
            <a:spLocks noChangeArrowheads="1"/>
          </p:cNvSpPr>
          <p:nvPr userDrawn="1"/>
        </p:nvSpPr>
        <p:spPr bwMode="auto">
          <a:xfrm>
            <a:off x="2982914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2" name="Rectangle 189"/>
          <p:cNvSpPr>
            <a:spLocks noChangeArrowheads="1"/>
          </p:cNvSpPr>
          <p:nvPr userDrawn="1"/>
        </p:nvSpPr>
        <p:spPr bwMode="auto">
          <a:xfrm>
            <a:off x="3078164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3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4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5" name="Rectangle 192"/>
          <p:cNvSpPr>
            <a:spLocks noChangeArrowheads="1"/>
          </p:cNvSpPr>
          <p:nvPr userDrawn="1"/>
        </p:nvSpPr>
        <p:spPr bwMode="auto">
          <a:xfrm>
            <a:off x="269716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6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7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8" name="Rectangle 195"/>
          <p:cNvSpPr>
            <a:spLocks noChangeArrowheads="1"/>
          </p:cNvSpPr>
          <p:nvPr userDrawn="1"/>
        </p:nvSpPr>
        <p:spPr bwMode="auto">
          <a:xfrm>
            <a:off x="298291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9" name="Rectangle 196"/>
          <p:cNvSpPr>
            <a:spLocks noChangeArrowheads="1"/>
          </p:cNvSpPr>
          <p:nvPr userDrawn="1"/>
        </p:nvSpPr>
        <p:spPr bwMode="auto">
          <a:xfrm>
            <a:off x="3078164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0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1" name="Freeform 198"/>
          <p:cNvSpPr>
            <a:spLocks/>
          </p:cNvSpPr>
          <p:nvPr userDrawn="1"/>
        </p:nvSpPr>
        <p:spPr bwMode="auto">
          <a:xfrm>
            <a:off x="1844676" y="5807075"/>
            <a:ext cx="157163" cy="69850"/>
          </a:xfrm>
          <a:custGeom>
            <a:avLst/>
            <a:gdLst>
              <a:gd name="T0" fmla="*/ 62 w 99"/>
              <a:gd name="T1" fmla="*/ 0 h 44"/>
              <a:gd name="T2" fmla="*/ 59 w 99"/>
              <a:gd name="T3" fmla="*/ 0 h 44"/>
              <a:gd name="T4" fmla="*/ 40 w 99"/>
              <a:gd name="T5" fmla="*/ 0 h 44"/>
              <a:gd name="T6" fmla="*/ 0 w 99"/>
              <a:gd name="T7" fmla="*/ 0 h 44"/>
              <a:gd name="T8" fmla="*/ 0 w 99"/>
              <a:gd name="T9" fmla="*/ 44 h 44"/>
              <a:gd name="T10" fmla="*/ 40 w 99"/>
              <a:gd name="T11" fmla="*/ 44 h 44"/>
              <a:gd name="T12" fmla="*/ 40 w 99"/>
              <a:gd name="T13" fmla="*/ 44 h 44"/>
              <a:gd name="T14" fmla="*/ 59 w 99"/>
              <a:gd name="T15" fmla="*/ 44 h 44"/>
              <a:gd name="T16" fmla="*/ 59 w 99"/>
              <a:gd name="T17" fmla="*/ 44 h 44"/>
              <a:gd name="T18" fmla="*/ 99 w 99"/>
              <a:gd name="T19" fmla="*/ 44 h 44"/>
              <a:gd name="T20" fmla="*/ 99 w 99"/>
              <a:gd name="T21" fmla="*/ 0 h 44"/>
              <a:gd name="T22" fmla="*/ 62 w 99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9" y="44"/>
                </a:lnTo>
                <a:lnTo>
                  <a:pt x="99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2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3" name="Freeform 200"/>
          <p:cNvSpPr>
            <a:spLocks/>
          </p:cNvSpPr>
          <p:nvPr userDrawn="1"/>
        </p:nvSpPr>
        <p:spPr bwMode="auto">
          <a:xfrm>
            <a:off x="8874126" y="5026025"/>
            <a:ext cx="695325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4" name="Rectangle 201"/>
          <p:cNvSpPr>
            <a:spLocks noChangeArrowheads="1"/>
          </p:cNvSpPr>
          <p:nvPr userDrawn="1"/>
        </p:nvSpPr>
        <p:spPr bwMode="auto">
          <a:xfrm>
            <a:off x="8916989" y="5060950"/>
            <a:ext cx="611188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5" name="Freeform 202"/>
          <p:cNvSpPr>
            <a:spLocks/>
          </p:cNvSpPr>
          <p:nvPr userDrawn="1"/>
        </p:nvSpPr>
        <p:spPr bwMode="auto">
          <a:xfrm>
            <a:off x="9034464" y="4922838"/>
            <a:ext cx="377825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6" name="Rectangle 203"/>
          <p:cNvSpPr>
            <a:spLocks noChangeArrowheads="1"/>
          </p:cNvSpPr>
          <p:nvPr userDrawn="1"/>
        </p:nvSpPr>
        <p:spPr bwMode="auto">
          <a:xfrm>
            <a:off x="8990014" y="5240338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7" name="Rectangle 204"/>
          <p:cNvSpPr>
            <a:spLocks noChangeArrowheads="1"/>
          </p:cNvSpPr>
          <p:nvPr userDrawn="1"/>
        </p:nvSpPr>
        <p:spPr bwMode="auto">
          <a:xfrm>
            <a:off x="8990014" y="53022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4" y="3177584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4" y="2478993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4940892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237163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29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0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1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2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3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4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5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6" name="Freeform 214"/>
          <p:cNvSpPr>
            <a:spLocks/>
          </p:cNvSpPr>
          <p:nvPr userDrawn="1"/>
        </p:nvSpPr>
        <p:spPr bwMode="auto">
          <a:xfrm>
            <a:off x="11696701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7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8" name="Freeform 216"/>
          <p:cNvSpPr>
            <a:spLocks/>
          </p:cNvSpPr>
          <p:nvPr userDrawn="1"/>
        </p:nvSpPr>
        <p:spPr bwMode="auto">
          <a:xfrm>
            <a:off x="11687176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9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0" name="Freeform 218"/>
          <p:cNvSpPr>
            <a:spLocks/>
          </p:cNvSpPr>
          <p:nvPr userDrawn="1"/>
        </p:nvSpPr>
        <p:spPr bwMode="auto">
          <a:xfrm>
            <a:off x="11490326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1" name="Freeform 219"/>
          <p:cNvSpPr>
            <a:spLocks/>
          </p:cNvSpPr>
          <p:nvPr userDrawn="1"/>
        </p:nvSpPr>
        <p:spPr bwMode="auto">
          <a:xfrm>
            <a:off x="11601451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2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8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5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3176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 userDrawn="1"/>
        </p:nvSpPr>
        <p:spPr bwMode="auto">
          <a:xfrm>
            <a:off x="3176" y="1495425"/>
            <a:ext cx="2395538" cy="3155950"/>
          </a:xfrm>
          <a:custGeom>
            <a:avLst/>
            <a:gdLst>
              <a:gd name="T0" fmla="*/ 0 w 1509"/>
              <a:gd name="T1" fmla="*/ 473 h 1988"/>
              <a:gd name="T2" fmla="*/ 0 w 1509"/>
              <a:gd name="T3" fmla="*/ 991 h 1988"/>
              <a:gd name="T4" fmla="*/ 1483 w 1509"/>
              <a:gd name="T5" fmla="*/ 1904 h 1988"/>
              <a:gd name="T6" fmla="*/ 938 w 1509"/>
              <a:gd name="T7" fmla="*/ 0 h 1988"/>
              <a:gd name="T8" fmla="*/ 0 w 1509"/>
              <a:gd name="T9" fmla="*/ 473 h 1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9" h="1988">
                <a:moveTo>
                  <a:pt x="0" y="473"/>
                </a:moveTo>
                <a:cubicBezTo>
                  <a:pt x="0" y="991"/>
                  <a:pt x="0" y="991"/>
                  <a:pt x="0" y="991"/>
                </a:cubicBezTo>
                <a:cubicBezTo>
                  <a:pt x="575" y="1324"/>
                  <a:pt x="1465" y="1847"/>
                  <a:pt x="1483" y="1904"/>
                </a:cubicBezTo>
                <a:cubicBezTo>
                  <a:pt x="1509" y="1988"/>
                  <a:pt x="938" y="0"/>
                  <a:pt x="938" y="0"/>
                </a:cubicBezTo>
                <a:lnTo>
                  <a:pt x="0" y="473"/>
                </a:lnTo>
                <a:close/>
              </a:path>
            </a:pathLst>
          </a:custGeom>
          <a:solidFill>
            <a:srgbClr val="F275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 userDrawn="1"/>
        </p:nvSpPr>
        <p:spPr bwMode="auto">
          <a:xfrm>
            <a:off x="3176" y="1435100"/>
            <a:ext cx="2857500" cy="2789238"/>
          </a:xfrm>
          <a:custGeom>
            <a:avLst/>
            <a:gdLst>
              <a:gd name="T0" fmla="*/ 0 w 1800"/>
              <a:gd name="T1" fmla="*/ 651 h 1757"/>
              <a:gd name="T2" fmla="*/ 0 w 1800"/>
              <a:gd name="T3" fmla="*/ 1189 h 1757"/>
              <a:gd name="T4" fmla="*/ 1752 w 1800"/>
              <a:gd name="T5" fmla="*/ 1683 h 1757"/>
              <a:gd name="T6" fmla="*/ 709 w 1800"/>
              <a:gd name="T7" fmla="*/ 0 h 1757"/>
              <a:gd name="T8" fmla="*/ 0 w 1800"/>
              <a:gd name="T9" fmla="*/ 651 h 1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0" h="1757">
                <a:moveTo>
                  <a:pt x="0" y="651"/>
                </a:moveTo>
                <a:cubicBezTo>
                  <a:pt x="0" y="1189"/>
                  <a:pt x="0" y="1189"/>
                  <a:pt x="0" y="1189"/>
                </a:cubicBezTo>
                <a:cubicBezTo>
                  <a:pt x="638" y="1351"/>
                  <a:pt x="1718" y="1631"/>
                  <a:pt x="1752" y="1683"/>
                </a:cubicBezTo>
                <a:cubicBezTo>
                  <a:pt x="1800" y="1757"/>
                  <a:pt x="709" y="0"/>
                  <a:pt x="709" y="0"/>
                </a:cubicBezTo>
                <a:lnTo>
                  <a:pt x="0" y="651"/>
                </a:lnTo>
                <a:close/>
              </a:path>
            </a:pathLst>
          </a:cu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 userDrawn="1"/>
        </p:nvSpPr>
        <p:spPr bwMode="auto">
          <a:xfrm>
            <a:off x="576263" y="4206875"/>
            <a:ext cx="495300" cy="239713"/>
          </a:xfrm>
          <a:custGeom>
            <a:avLst/>
            <a:gdLst>
              <a:gd name="T0" fmla="*/ 0 w 312"/>
              <a:gd name="T1" fmla="*/ 78 h 151"/>
              <a:gd name="T2" fmla="*/ 129 w 312"/>
              <a:gd name="T3" fmla="*/ 151 h 151"/>
              <a:gd name="T4" fmla="*/ 312 w 312"/>
              <a:gd name="T5" fmla="*/ 0 h 151"/>
              <a:gd name="T6" fmla="*/ 0 w 312"/>
              <a:gd name="T7" fmla="*/ 7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151">
                <a:moveTo>
                  <a:pt x="0" y="78"/>
                </a:moveTo>
                <a:lnTo>
                  <a:pt x="129" y="151"/>
                </a:lnTo>
                <a:lnTo>
                  <a:pt x="312" y="0"/>
                </a:lnTo>
                <a:lnTo>
                  <a:pt x="0" y="78"/>
                </a:lnTo>
                <a:close/>
              </a:path>
            </a:pathLst>
          </a:custGeom>
          <a:solidFill>
            <a:srgbClr val="FFB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DFF3A-C761-42BB-9FF9-FE75E317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B150D4-CD0A-4CD8-933B-78B4DB4B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9309E-37A1-47C6-88AD-0A97960F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36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6/20/2020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447595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4751851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672064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592277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970681" y="3151140"/>
            <a:ext cx="825063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970681" y="1711933"/>
            <a:ext cx="8250638" cy="12262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38373" y="4006210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8373" y="4302481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19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386408" y="239413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386408" y="328948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6" name="Freeform 811"/>
          <p:cNvSpPr>
            <a:spLocks noEditPoints="1"/>
          </p:cNvSpPr>
          <p:nvPr userDrawn="1"/>
        </p:nvSpPr>
        <p:spPr bwMode="auto">
          <a:xfrm>
            <a:off x="5068888" y="4385090"/>
            <a:ext cx="2151063" cy="79375"/>
          </a:xfrm>
          <a:custGeom>
            <a:avLst/>
            <a:gdLst>
              <a:gd name="T0" fmla="*/ 891 w 1359"/>
              <a:gd name="T1" fmla="*/ 51 h 51"/>
              <a:gd name="T2" fmla="*/ 302 w 1359"/>
              <a:gd name="T3" fmla="*/ 51 h 51"/>
              <a:gd name="T4" fmla="*/ 277 w 1359"/>
              <a:gd name="T5" fmla="*/ 25 h 51"/>
              <a:gd name="T6" fmla="*/ 302 w 1359"/>
              <a:gd name="T7" fmla="*/ 0 h 51"/>
              <a:gd name="T8" fmla="*/ 891 w 1359"/>
              <a:gd name="T9" fmla="*/ 0 h 51"/>
              <a:gd name="T10" fmla="*/ 917 w 1359"/>
              <a:gd name="T11" fmla="*/ 25 h 51"/>
              <a:gd name="T12" fmla="*/ 891 w 1359"/>
              <a:gd name="T13" fmla="*/ 51 h 51"/>
              <a:gd name="T14" fmla="*/ 217 w 1359"/>
              <a:gd name="T15" fmla="*/ 51 h 51"/>
              <a:gd name="T16" fmla="*/ 127 w 1359"/>
              <a:gd name="T17" fmla="*/ 51 h 51"/>
              <a:gd name="T18" fmla="*/ 101 w 1359"/>
              <a:gd name="T19" fmla="*/ 25 h 51"/>
              <a:gd name="T20" fmla="*/ 127 w 1359"/>
              <a:gd name="T21" fmla="*/ 0 h 51"/>
              <a:gd name="T22" fmla="*/ 217 w 1359"/>
              <a:gd name="T23" fmla="*/ 0 h 51"/>
              <a:gd name="T24" fmla="*/ 242 w 1359"/>
              <a:gd name="T25" fmla="*/ 25 h 51"/>
              <a:gd name="T26" fmla="*/ 217 w 1359"/>
              <a:gd name="T27" fmla="*/ 51 h 51"/>
              <a:gd name="T28" fmla="*/ 1334 w 1359"/>
              <a:gd name="T29" fmla="*/ 51 h 51"/>
              <a:gd name="T30" fmla="*/ 1020 w 1359"/>
              <a:gd name="T31" fmla="*/ 51 h 51"/>
              <a:gd name="T32" fmla="*/ 995 w 1359"/>
              <a:gd name="T33" fmla="*/ 25 h 51"/>
              <a:gd name="T34" fmla="*/ 1020 w 1359"/>
              <a:gd name="T35" fmla="*/ 0 h 51"/>
              <a:gd name="T36" fmla="*/ 1334 w 1359"/>
              <a:gd name="T37" fmla="*/ 0 h 51"/>
              <a:gd name="T38" fmla="*/ 1359 w 1359"/>
              <a:gd name="T39" fmla="*/ 25 h 51"/>
              <a:gd name="T40" fmla="*/ 1334 w 1359"/>
              <a:gd name="T41" fmla="*/ 51 h 51"/>
              <a:gd name="T42" fmla="*/ 38 w 1359"/>
              <a:gd name="T43" fmla="*/ 51 h 51"/>
              <a:gd name="T44" fmla="*/ 26 w 1359"/>
              <a:gd name="T45" fmla="*/ 51 h 51"/>
              <a:gd name="T46" fmla="*/ 0 w 1359"/>
              <a:gd name="T47" fmla="*/ 25 h 51"/>
              <a:gd name="T48" fmla="*/ 26 w 1359"/>
              <a:gd name="T49" fmla="*/ 0 h 51"/>
              <a:gd name="T50" fmla="*/ 38 w 1359"/>
              <a:gd name="T51" fmla="*/ 0 h 51"/>
              <a:gd name="T52" fmla="*/ 64 w 1359"/>
              <a:gd name="T53" fmla="*/ 25 h 51"/>
              <a:gd name="T54" fmla="*/ 38 w 1359"/>
              <a:gd name="T55" fmla="*/ 51 h 51"/>
              <a:gd name="T56" fmla="*/ 38 w 1359"/>
              <a:gd name="T57" fmla="*/ 51 h 51"/>
              <a:gd name="T58" fmla="*/ 38 w 1359"/>
              <a:gd name="T5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59" h="51">
                <a:moveTo>
                  <a:pt x="891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7" y="39"/>
                  <a:pt x="277" y="25"/>
                </a:cubicBezTo>
                <a:cubicBezTo>
                  <a:pt x="277" y="11"/>
                  <a:pt x="288" y="0"/>
                  <a:pt x="302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905" y="0"/>
                  <a:pt x="917" y="11"/>
                  <a:pt x="917" y="25"/>
                </a:cubicBezTo>
                <a:cubicBezTo>
                  <a:pt x="917" y="39"/>
                  <a:pt x="905" y="51"/>
                  <a:pt x="891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1" y="39"/>
                  <a:pt x="101" y="25"/>
                </a:cubicBezTo>
                <a:cubicBezTo>
                  <a:pt x="101" y="11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2" y="11"/>
                  <a:pt x="242" y="25"/>
                </a:cubicBezTo>
                <a:cubicBezTo>
                  <a:pt x="242" y="39"/>
                  <a:pt x="231" y="51"/>
                  <a:pt x="217" y="51"/>
                </a:cubicBezTo>
                <a:close/>
                <a:moveTo>
                  <a:pt x="1334" y="51"/>
                </a:moveTo>
                <a:cubicBezTo>
                  <a:pt x="1020" y="51"/>
                  <a:pt x="1020" y="51"/>
                  <a:pt x="1020" y="51"/>
                </a:cubicBezTo>
                <a:cubicBezTo>
                  <a:pt x="1006" y="51"/>
                  <a:pt x="995" y="39"/>
                  <a:pt x="995" y="25"/>
                </a:cubicBezTo>
                <a:cubicBezTo>
                  <a:pt x="995" y="11"/>
                  <a:pt x="1006" y="0"/>
                  <a:pt x="1020" y="0"/>
                </a:cubicBezTo>
                <a:cubicBezTo>
                  <a:pt x="1334" y="0"/>
                  <a:pt x="1334" y="0"/>
                  <a:pt x="1334" y="0"/>
                </a:cubicBezTo>
                <a:cubicBezTo>
                  <a:pt x="1348" y="0"/>
                  <a:pt x="1359" y="11"/>
                  <a:pt x="1359" y="25"/>
                </a:cubicBezTo>
                <a:cubicBezTo>
                  <a:pt x="1359" y="39"/>
                  <a:pt x="1348" y="51"/>
                  <a:pt x="1334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39"/>
                  <a:pt x="0" y="25"/>
                </a:cubicBezTo>
                <a:cubicBezTo>
                  <a:pt x="0" y="11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1"/>
                  <a:pt x="64" y="25"/>
                </a:cubicBezTo>
                <a:cubicBezTo>
                  <a:pt x="64" y="39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7" name="Freeform 812"/>
          <p:cNvSpPr>
            <a:spLocks noEditPoints="1"/>
          </p:cNvSpPr>
          <p:nvPr userDrawn="1"/>
        </p:nvSpPr>
        <p:spPr bwMode="auto">
          <a:xfrm>
            <a:off x="5637213" y="4627978"/>
            <a:ext cx="1014413" cy="80963"/>
          </a:xfrm>
          <a:custGeom>
            <a:avLst/>
            <a:gdLst>
              <a:gd name="T0" fmla="*/ 217 w 641"/>
              <a:gd name="T1" fmla="*/ 51 h 51"/>
              <a:gd name="T2" fmla="*/ 127 w 641"/>
              <a:gd name="T3" fmla="*/ 51 h 51"/>
              <a:gd name="T4" fmla="*/ 102 w 641"/>
              <a:gd name="T5" fmla="*/ 26 h 51"/>
              <a:gd name="T6" fmla="*/ 127 w 641"/>
              <a:gd name="T7" fmla="*/ 0 h 51"/>
              <a:gd name="T8" fmla="*/ 217 w 641"/>
              <a:gd name="T9" fmla="*/ 0 h 51"/>
              <a:gd name="T10" fmla="*/ 243 w 641"/>
              <a:gd name="T11" fmla="*/ 26 h 51"/>
              <a:gd name="T12" fmla="*/ 217 w 641"/>
              <a:gd name="T13" fmla="*/ 51 h 51"/>
              <a:gd name="T14" fmla="*/ 615 w 641"/>
              <a:gd name="T15" fmla="*/ 51 h 51"/>
              <a:gd name="T16" fmla="*/ 302 w 641"/>
              <a:gd name="T17" fmla="*/ 51 h 51"/>
              <a:gd name="T18" fmla="*/ 276 w 641"/>
              <a:gd name="T19" fmla="*/ 26 h 51"/>
              <a:gd name="T20" fmla="*/ 302 w 641"/>
              <a:gd name="T21" fmla="*/ 0 h 51"/>
              <a:gd name="T22" fmla="*/ 615 w 641"/>
              <a:gd name="T23" fmla="*/ 0 h 51"/>
              <a:gd name="T24" fmla="*/ 641 w 641"/>
              <a:gd name="T25" fmla="*/ 26 h 51"/>
              <a:gd name="T26" fmla="*/ 615 w 641"/>
              <a:gd name="T27" fmla="*/ 51 h 51"/>
              <a:gd name="T28" fmla="*/ 38 w 641"/>
              <a:gd name="T29" fmla="*/ 51 h 51"/>
              <a:gd name="T30" fmla="*/ 26 w 641"/>
              <a:gd name="T31" fmla="*/ 51 h 51"/>
              <a:gd name="T32" fmla="*/ 0 w 641"/>
              <a:gd name="T33" fmla="*/ 26 h 51"/>
              <a:gd name="T34" fmla="*/ 26 w 641"/>
              <a:gd name="T35" fmla="*/ 0 h 51"/>
              <a:gd name="T36" fmla="*/ 38 w 641"/>
              <a:gd name="T37" fmla="*/ 0 h 51"/>
              <a:gd name="T38" fmla="*/ 64 w 641"/>
              <a:gd name="T39" fmla="*/ 26 h 51"/>
              <a:gd name="T40" fmla="*/ 38 w 641"/>
              <a:gd name="T41" fmla="*/ 51 h 51"/>
              <a:gd name="T42" fmla="*/ 38 w 641"/>
              <a:gd name="T43" fmla="*/ 51 h 51"/>
              <a:gd name="T44" fmla="*/ 38 w 641"/>
              <a:gd name="T4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1" h="51"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615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6" y="40"/>
                  <a:pt x="276" y="26"/>
                </a:cubicBezTo>
                <a:cubicBezTo>
                  <a:pt x="276" y="12"/>
                  <a:pt x="288" y="0"/>
                  <a:pt x="302" y="0"/>
                </a:cubicBezTo>
                <a:cubicBezTo>
                  <a:pt x="615" y="0"/>
                  <a:pt x="615" y="0"/>
                  <a:pt x="615" y="0"/>
                </a:cubicBezTo>
                <a:cubicBezTo>
                  <a:pt x="630" y="0"/>
                  <a:pt x="641" y="12"/>
                  <a:pt x="641" y="26"/>
                </a:cubicBezTo>
                <a:cubicBezTo>
                  <a:pt x="641" y="40"/>
                  <a:pt x="630" y="51"/>
                  <a:pt x="615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8" name="Freeform 829"/>
          <p:cNvSpPr>
            <a:spLocks noEditPoints="1"/>
          </p:cNvSpPr>
          <p:nvPr userDrawn="1"/>
        </p:nvSpPr>
        <p:spPr bwMode="auto">
          <a:xfrm>
            <a:off x="4206875" y="4139028"/>
            <a:ext cx="3879850" cy="80963"/>
          </a:xfrm>
          <a:custGeom>
            <a:avLst/>
            <a:gdLst>
              <a:gd name="T0" fmla="*/ 1586 w 2452"/>
              <a:gd name="T1" fmla="*/ 51 h 51"/>
              <a:gd name="T2" fmla="*/ 357 w 2452"/>
              <a:gd name="T3" fmla="*/ 51 h 51"/>
              <a:gd name="T4" fmla="*/ 331 w 2452"/>
              <a:gd name="T5" fmla="*/ 26 h 51"/>
              <a:gd name="T6" fmla="*/ 357 w 2452"/>
              <a:gd name="T7" fmla="*/ 0 h 51"/>
              <a:gd name="T8" fmla="*/ 1586 w 2452"/>
              <a:gd name="T9" fmla="*/ 0 h 51"/>
              <a:gd name="T10" fmla="*/ 1611 w 2452"/>
              <a:gd name="T11" fmla="*/ 26 h 51"/>
              <a:gd name="T12" fmla="*/ 1586 w 2452"/>
              <a:gd name="T13" fmla="*/ 51 h 51"/>
              <a:gd name="T14" fmla="*/ 217 w 2452"/>
              <a:gd name="T15" fmla="*/ 51 h 51"/>
              <a:gd name="T16" fmla="*/ 127 w 2452"/>
              <a:gd name="T17" fmla="*/ 51 h 51"/>
              <a:gd name="T18" fmla="*/ 102 w 2452"/>
              <a:gd name="T19" fmla="*/ 26 h 51"/>
              <a:gd name="T20" fmla="*/ 127 w 2452"/>
              <a:gd name="T21" fmla="*/ 0 h 51"/>
              <a:gd name="T22" fmla="*/ 217 w 2452"/>
              <a:gd name="T23" fmla="*/ 0 h 51"/>
              <a:gd name="T24" fmla="*/ 243 w 2452"/>
              <a:gd name="T25" fmla="*/ 26 h 51"/>
              <a:gd name="T26" fmla="*/ 217 w 2452"/>
              <a:gd name="T27" fmla="*/ 51 h 51"/>
              <a:gd name="T28" fmla="*/ 2426 w 2452"/>
              <a:gd name="T29" fmla="*/ 51 h 51"/>
              <a:gd name="T30" fmla="*/ 2112 w 2452"/>
              <a:gd name="T31" fmla="*/ 51 h 51"/>
              <a:gd name="T32" fmla="*/ 2087 w 2452"/>
              <a:gd name="T33" fmla="*/ 26 h 51"/>
              <a:gd name="T34" fmla="*/ 2112 w 2452"/>
              <a:gd name="T35" fmla="*/ 0 h 51"/>
              <a:gd name="T36" fmla="*/ 2426 w 2452"/>
              <a:gd name="T37" fmla="*/ 0 h 51"/>
              <a:gd name="T38" fmla="*/ 2452 w 2452"/>
              <a:gd name="T39" fmla="*/ 26 h 51"/>
              <a:gd name="T40" fmla="*/ 2426 w 2452"/>
              <a:gd name="T41" fmla="*/ 51 h 51"/>
              <a:gd name="T42" fmla="*/ 1867 w 2452"/>
              <a:gd name="T43" fmla="*/ 51 h 51"/>
              <a:gd name="T44" fmla="*/ 1726 w 2452"/>
              <a:gd name="T45" fmla="*/ 51 h 51"/>
              <a:gd name="T46" fmla="*/ 1701 w 2452"/>
              <a:gd name="T47" fmla="*/ 26 h 51"/>
              <a:gd name="T48" fmla="*/ 1726 w 2452"/>
              <a:gd name="T49" fmla="*/ 0 h 51"/>
              <a:gd name="T50" fmla="*/ 1867 w 2452"/>
              <a:gd name="T51" fmla="*/ 0 h 51"/>
              <a:gd name="T52" fmla="*/ 1893 w 2452"/>
              <a:gd name="T53" fmla="*/ 26 h 51"/>
              <a:gd name="T54" fmla="*/ 1867 w 2452"/>
              <a:gd name="T55" fmla="*/ 51 h 51"/>
              <a:gd name="T56" fmla="*/ 38 w 2452"/>
              <a:gd name="T57" fmla="*/ 51 h 51"/>
              <a:gd name="T58" fmla="*/ 26 w 2452"/>
              <a:gd name="T59" fmla="*/ 51 h 51"/>
              <a:gd name="T60" fmla="*/ 0 w 2452"/>
              <a:gd name="T61" fmla="*/ 26 h 51"/>
              <a:gd name="T62" fmla="*/ 26 w 2452"/>
              <a:gd name="T63" fmla="*/ 0 h 51"/>
              <a:gd name="T64" fmla="*/ 38 w 2452"/>
              <a:gd name="T65" fmla="*/ 0 h 51"/>
              <a:gd name="T66" fmla="*/ 64 w 2452"/>
              <a:gd name="T67" fmla="*/ 26 h 51"/>
              <a:gd name="T68" fmla="*/ 38 w 2452"/>
              <a:gd name="T69" fmla="*/ 51 h 51"/>
              <a:gd name="T70" fmla="*/ 1993 w 2452"/>
              <a:gd name="T71" fmla="*/ 51 h 51"/>
              <a:gd name="T72" fmla="*/ 1981 w 2452"/>
              <a:gd name="T73" fmla="*/ 51 h 51"/>
              <a:gd name="T74" fmla="*/ 1955 w 2452"/>
              <a:gd name="T75" fmla="*/ 26 h 51"/>
              <a:gd name="T76" fmla="*/ 1981 w 2452"/>
              <a:gd name="T77" fmla="*/ 0 h 51"/>
              <a:gd name="T78" fmla="*/ 1993 w 2452"/>
              <a:gd name="T79" fmla="*/ 0 h 51"/>
              <a:gd name="T80" fmla="*/ 2019 w 2452"/>
              <a:gd name="T81" fmla="*/ 26 h 51"/>
              <a:gd name="T82" fmla="*/ 1993 w 2452"/>
              <a:gd name="T83" fmla="*/ 51 h 51"/>
              <a:gd name="T84" fmla="*/ 1993 w 2452"/>
              <a:gd name="T85" fmla="*/ 51 h 51"/>
              <a:gd name="T86" fmla="*/ 1993 w 2452"/>
              <a:gd name="T8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52" h="51">
                <a:moveTo>
                  <a:pt x="1586" y="51"/>
                </a:moveTo>
                <a:cubicBezTo>
                  <a:pt x="357" y="51"/>
                  <a:pt x="357" y="51"/>
                  <a:pt x="357" y="51"/>
                </a:cubicBezTo>
                <a:cubicBezTo>
                  <a:pt x="343" y="51"/>
                  <a:pt x="331" y="40"/>
                  <a:pt x="331" y="26"/>
                </a:cubicBezTo>
                <a:cubicBezTo>
                  <a:pt x="331" y="12"/>
                  <a:pt x="343" y="0"/>
                  <a:pt x="357" y="0"/>
                </a:cubicBezTo>
                <a:cubicBezTo>
                  <a:pt x="1586" y="0"/>
                  <a:pt x="1586" y="0"/>
                  <a:pt x="1586" y="0"/>
                </a:cubicBezTo>
                <a:cubicBezTo>
                  <a:pt x="1600" y="0"/>
                  <a:pt x="1611" y="12"/>
                  <a:pt x="1611" y="26"/>
                </a:cubicBezTo>
                <a:cubicBezTo>
                  <a:pt x="1611" y="40"/>
                  <a:pt x="1600" y="51"/>
                  <a:pt x="1586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2426" y="51"/>
                </a:moveTo>
                <a:cubicBezTo>
                  <a:pt x="2112" y="51"/>
                  <a:pt x="2112" y="51"/>
                  <a:pt x="2112" y="51"/>
                </a:cubicBezTo>
                <a:cubicBezTo>
                  <a:pt x="2098" y="51"/>
                  <a:pt x="2087" y="40"/>
                  <a:pt x="2087" y="26"/>
                </a:cubicBezTo>
                <a:cubicBezTo>
                  <a:pt x="2087" y="12"/>
                  <a:pt x="2098" y="0"/>
                  <a:pt x="2112" y="0"/>
                </a:cubicBezTo>
                <a:cubicBezTo>
                  <a:pt x="2426" y="0"/>
                  <a:pt x="2426" y="0"/>
                  <a:pt x="2426" y="0"/>
                </a:cubicBezTo>
                <a:cubicBezTo>
                  <a:pt x="2440" y="0"/>
                  <a:pt x="2452" y="12"/>
                  <a:pt x="2452" y="26"/>
                </a:cubicBezTo>
                <a:cubicBezTo>
                  <a:pt x="2452" y="40"/>
                  <a:pt x="2440" y="51"/>
                  <a:pt x="2426" y="51"/>
                </a:cubicBezTo>
                <a:close/>
                <a:moveTo>
                  <a:pt x="1867" y="51"/>
                </a:moveTo>
                <a:cubicBezTo>
                  <a:pt x="1726" y="51"/>
                  <a:pt x="1726" y="51"/>
                  <a:pt x="1726" y="51"/>
                </a:cubicBezTo>
                <a:cubicBezTo>
                  <a:pt x="1712" y="51"/>
                  <a:pt x="1701" y="40"/>
                  <a:pt x="1701" y="26"/>
                </a:cubicBezTo>
                <a:cubicBezTo>
                  <a:pt x="1701" y="12"/>
                  <a:pt x="1712" y="0"/>
                  <a:pt x="1726" y="0"/>
                </a:cubicBezTo>
                <a:cubicBezTo>
                  <a:pt x="1867" y="0"/>
                  <a:pt x="1867" y="0"/>
                  <a:pt x="1867" y="0"/>
                </a:cubicBezTo>
                <a:cubicBezTo>
                  <a:pt x="1881" y="0"/>
                  <a:pt x="1893" y="12"/>
                  <a:pt x="1893" y="26"/>
                </a:cubicBezTo>
                <a:cubicBezTo>
                  <a:pt x="1893" y="40"/>
                  <a:pt x="1881" y="51"/>
                  <a:pt x="1867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1993" y="51"/>
                </a:moveTo>
                <a:cubicBezTo>
                  <a:pt x="1981" y="51"/>
                  <a:pt x="1981" y="51"/>
                  <a:pt x="1981" y="51"/>
                </a:cubicBezTo>
                <a:cubicBezTo>
                  <a:pt x="1966" y="51"/>
                  <a:pt x="1955" y="40"/>
                  <a:pt x="1955" y="26"/>
                </a:cubicBezTo>
                <a:cubicBezTo>
                  <a:pt x="1955" y="12"/>
                  <a:pt x="1966" y="0"/>
                  <a:pt x="1981" y="0"/>
                </a:cubicBezTo>
                <a:cubicBezTo>
                  <a:pt x="1993" y="0"/>
                  <a:pt x="1993" y="0"/>
                  <a:pt x="1993" y="0"/>
                </a:cubicBezTo>
                <a:cubicBezTo>
                  <a:pt x="2007" y="0"/>
                  <a:pt x="2019" y="12"/>
                  <a:pt x="2019" y="26"/>
                </a:cubicBezTo>
                <a:cubicBezTo>
                  <a:pt x="2019" y="40"/>
                  <a:pt x="2007" y="51"/>
                  <a:pt x="1993" y="51"/>
                </a:cubicBezTo>
                <a:close/>
                <a:moveTo>
                  <a:pt x="1993" y="51"/>
                </a:moveTo>
                <a:cubicBezTo>
                  <a:pt x="1993" y="51"/>
                  <a:pt x="1993" y="51"/>
                  <a:pt x="1993" y="51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2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5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图片 9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2488" y="-363224"/>
            <a:ext cx="14172711" cy="7487924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3064437"/>
            <a:ext cx="5426076" cy="70224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45140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9926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0DA6-BAED-4CA2-AB5B-3D9D597F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9A959-0235-4BD1-A2D2-BAFA04E2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04563-3B36-455E-A8D7-E6172CA7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EDBE-031E-4DF5-A7C2-B9A001B3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26CFA-871B-4ED6-BF1D-01BDD7BC4F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300"/>
            <a:ext cx="10850563" cy="5006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8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9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>
            <a:spLocks noChangeArrowheads="1"/>
          </p:cNvSpPr>
          <p:nvPr userDrawn="1"/>
        </p:nvSpPr>
        <p:spPr bwMode="auto">
          <a:xfrm>
            <a:off x="1588" y="0"/>
            <a:ext cx="12187238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Rectangle 6"/>
          <p:cNvSpPr>
            <a:spLocks noChangeArrowheads="1"/>
          </p:cNvSpPr>
          <p:nvPr userDrawn="1"/>
        </p:nvSpPr>
        <p:spPr bwMode="auto">
          <a:xfrm>
            <a:off x="4763" y="5916613"/>
            <a:ext cx="12187238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8"/>
          <p:cNvSpPr>
            <a:spLocks/>
          </p:cNvSpPr>
          <p:nvPr userDrawn="1"/>
        </p:nvSpPr>
        <p:spPr bwMode="auto">
          <a:xfrm>
            <a:off x="8097838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10"/>
          <p:cNvSpPr>
            <a:spLocks/>
          </p:cNvSpPr>
          <p:nvPr userDrawn="1"/>
        </p:nvSpPr>
        <p:spPr bwMode="auto">
          <a:xfrm>
            <a:off x="7824788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Rectangle 12"/>
          <p:cNvSpPr>
            <a:spLocks noChangeArrowheads="1"/>
          </p:cNvSpPr>
          <p:nvPr userDrawn="1"/>
        </p:nvSpPr>
        <p:spPr bwMode="auto">
          <a:xfrm>
            <a:off x="7824788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16"/>
          <p:cNvSpPr>
            <a:spLocks/>
          </p:cNvSpPr>
          <p:nvPr userDrawn="1"/>
        </p:nvSpPr>
        <p:spPr bwMode="auto">
          <a:xfrm>
            <a:off x="8294688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Oval 17"/>
          <p:cNvSpPr>
            <a:spLocks noChangeArrowheads="1"/>
          </p:cNvSpPr>
          <p:nvPr userDrawn="1"/>
        </p:nvSpPr>
        <p:spPr bwMode="auto">
          <a:xfrm>
            <a:off x="842803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Oval 18"/>
          <p:cNvSpPr>
            <a:spLocks noChangeArrowheads="1"/>
          </p:cNvSpPr>
          <p:nvPr userDrawn="1"/>
        </p:nvSpPr>
        <p:spPr bwMode="auto">
          <a:xfrm>
            <a:off x="8564563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4" name="Oval 19"/>
          <p:cNvSpPr>
            <a:spLocks noChangeArrowheads="1"/>
          </p:cNvSpPr>
          <p:nvPr userDrawn="1"/>
        </p:nvSpPr>
        <p:spPr bwMode="auto">
          <a:xfrm>
            <a:off x="870108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5" name="Freeform 20"/>
          <p:cNvSpPr>
            <a:spLocks/>
          </p:cNvSpPr>
          <p:nvPr userDrawn="1"/>
        </p:nvSpPr>
        <p:spPr bwMode="auto">
          <a:xfrm>
            <a:off x="3733801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8" name="Rectangle 21"/>
          <p:cNvSpPr>
            <a:spLocks noChangeArrowheads="1"/>
          </p:cNvSpPr>
          <p:nvPr userDrawn="1"/>
        </p:nvSpPr>
        <p:spPr bwMode="auto">
          <a:xfrm>
            <a:off x="4695826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9" name="Freeform 22"/>
          <p:cNvSpPr>
            <a:spLocks/>
          </p:cNvSpPr>
          <p:nvPr userDrawn="1"/>
        </p:nvSpPr>
        <p:spPr bwMode="auto">
          <a:xfrm>
            <a:off x="4672013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8" name="Freeform 23"/>
          <p:cNvSpPr>
            <a:spLocks/>
          </p:cNvSpPr>
          <p:nvPr userDrawn="1"/>
        </p:nvSpPr>
        <p:spPr bwMode="auto">
          <a:xfrm>
            <a:off x="3335338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9" name="Freeform 24"/>
          <p:cNvSpPr>
            <a:spLocks/>
          </p:cNvSpPr>
          <p:nvPr userDrawn="1"/>
        </p:nvSpPr>
        <p:spPr bwMode="auto">
          <a:xfrm>
            <a:off x="3406776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0" name="Freeform 25"/>
          <p:cNvSpPr>
            <a:spLocks/>
          </p:cNvSpPr>
          <p:nvPr userDrawn="1"/>
        </p:nvSpPr>
        <p:spPr bwMode="auto">
          <a:xfrm>
            <a:off x="3406776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1" name="Freeform 26"/>
          <p:cNvSpPr>
            <a:spLocks/>
          </p:cNvSpPr>
          <p:nvPr userDrawn="1"/>
        </p:nvSpPr>
        <p:spPr bwMode="auto">
          <a:xfrm>
            <a:off x="3435351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2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3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4" name="Freeform 29"/>
          <p:cNvSpPr>
            <a:spLocks/>
          </p:cNvSpPr>
          <p:nvPr userDrawn="1"/>
        </p:nvSpPr>
        <p:spPr bwMode="auto">
          <a:xfrm>
            <a:off x="7367588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5" name="Freeform 30"/>
          <p:cNvSpPr>
            <a:spLocks/>
          </p:cNvSpPr>
          <p:nvPr userDrawn="1"/>
        </p:nvSpPr>
        <p:spPr bwMode="auto">
          <a:xfrm>
            <a:off x="7304088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6" name="Rectangle 31"/>
          <p:cNvSpPr>
            <a:spLocks noChangeArrowheads="1"/>
          </p:cNvSpPr>
          <p:nvPr userDrawn="1"/>
        </p:nvSpPr>
        <p:spPr bwMode="auto">
          <a:xfrm>
            <a:off x="7367588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7" name="Freeform 32"/>
          <p:cNvSpPr>
            <a:spLocks/>
          </p:cNvSpPr>
          <p:nvPr userDrawn="1"/>
        </p:nvSpPr>
        <p:spPr bwMode="auto">
          <a:xfrm>
            <a:off x="7348538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8" name="Freeform 33"/>
          <p:cNvSpPr>
            <a:spLocks/>
          </p:cNvSpPr>
          <p:nvPr userDrawn="1"/>
        </p:nvSpPr>
        <p:spPr bwMode="auto">
          <a:xfrm>
            <a:off x="4695826" y="3736975"/>
            <a:ext cx="2806700" cy="811213"/>
          </a:xfrm>
          <a:custGeom>
            <a:avLst/>
            <a:gdLst>
              <a:gd name="T0" fmla="*/ 13 w 1768"/>
              <a:gd name="T1" fmla="*/ 0 h 511"/>
              <a:gd name="T2" fmla="*/ 1768 w 1768"/>
              <a:gd name="T3" fmla="*/ 0 h 511"/>
              <a:gd name="T4" fmla="*/ 1548 w 1768"/>
              <a:gd name="T5" fmla="*/ 511 h 511"/>
              <a:gd name="T6" fmla="*/ 1460 w 1768"/>
              <a:gd name="T7" fmla="*/ 510 h 511"/>
              <a:gd name="T8" fmla="*/ 1468 w 1768"/>
              <a:gd name="T9" fmla="*/ 480 h 511"/>
              <a:gd name="T10" fmla="*/ 300 w 1768"/>
              <a:gd name="T11" fmla="*/ 480 h 511"/>
              <a:gd name="T12" fmla="*/ 303 w 1768"/>
              <a:gd name="T13" fmla="*/ 510 h 511"/>
              <a:gd name="T14" fmla="*/ 225 w 1768"/>
              <a:gd name="T15" fmla="*/ 510 h 511"/>
              <a:gd name="T16" fmla="*/ 0 w 1768"/>
              <a:gd name="T17" fmla="*/ 0 h 511"/>
              <a:gd name="T18" fmla="*/ 13 w 1768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511">
                <a:moveTo>
                  <a:pt x="13" y="0"/>
                </a:moveTo>
                <a:lnTo>
                  <a:pt x="1768" y="0"/>
                </a:lnTo>
                <a:lnTo>
                  <a:pt x="1548" y="511"/>
                </a:lnTo>
                <a:lnTo>
                  <a:pt x="1460" y="510"/>
                </a:lnTo>
                <a:lnTo>
                  <a:pt x="1468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9" name="Freeform 34"/>
          <p:cNvSpPr>
            <a:spLocks/>
          </p:cNvSpPr>
          <p:nvPr userDrawn="1"/>
        </p:nvSpPr>
        <p:spPr bwMode="auto">
          <a:xfrm>
            <a:off x="4857751" y="3813175"/>
            <a:ext cx="2478088" cy="627063"/>
          </a:xfrm>
          <a:custGeom>
            <a:avLst/>
            <a:gdLst>
              <a:gd name="T0" fmla="*/ 0 w 1561"/>
              <a:gd name="T1" fmla="*/ 0 h 395"/>
              <a:gd name="T2" fmla="*/ 1561 w 1561"/>
              <a:gd name="T3" fmla="*/ 0 h 395"/>
              <a:gd name="T4" fmla="*/ 1403 w 1561"/>
              <a:gd name="T5" fmla="*/ 395 h 395"/>
              <a:gd name="T6" fmla="*/ 159 w 1561"/>
              <a:gd name="T7" fmla="*/ 395 h 395"/>
              <a:gd name="T8" fmla="*/ 0 w 1561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1" h="395">
                <a:moveTo>
                  <a:pt x="0" y="0"/>
                </a:moveTo>
                <a:lnTo>
                  <a:pt x="1561" y="0"/>
                </a:lnTo>
                <a:lnTo>
                  <a:pt x="1403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0" name="Freeform 35"/>
          <p:cNvSpPr>
            <a:spLocks/>
          </p:cNvSpPr>
          <p:nvPr userDrawn="1"/>
        </p:nvSpPr>
        <p:spPr bwMode="auto">
          <a:xfrm>
            <a:off x="5053013" y="4570413"/>
            <a:ext cx="2092325" cy="1344613"/>
          </a:xfrm>
          <a:custGeom>
            <a:avLst/>
            <a:gdLst>
              <a:gd name="T0" fmla="*/ 0 w 1318"/>
              <a:gd name="T1" fmla="*/ 2 h 847"/>
              <a:gd name="T2" fmla="*/ 0 w 1318"/>
              <a:gd name="T3" fmla="*/ 847 h 847"/>
              <a:gd name="T4" fmla="*/ 1318 w 1318"/>
              <a:gd name="T5" fmla="*/ 847 h 847"/>
              <a:gd name="T6" fmla="*/ 1318 w 1318"/>
              <a:gd name="T7" fmla="*/ 2 h 847"/>
              <a:gd name="T8" fmla="*/ 1239 w 1318"/>
              <a:gd name="T9" fmla="*/ 2 h 847"/>
              <a:gd name="T10" fmla="*/ 1239 w 1318"/>
              <a:gd name="T11" fmla="*/ 28 h 847"/>
              <a:gd name="T12" fmla="*/ 81 w 1318"/>
              <a:gd name="T13" fmla="*/ 27 h 847"/>
              <a:gd name="T14" fmla="*/ 81 w 1318"/>
              <a:gd name="T15" fmla="*/ 0 h 847"/>
              <a:gd name="T16" fmla="*/ 0 w 1318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8" h="847">
                <a:moveTo>
                  <a:pt x="0" y="2"/>
                </a:moveTo>
                <a:lnTo>
                  <a:pt x="0" y="847"/>
                </a:lnTo>
                <a:lnTo>
                  <a:pt x="1318" y="847"/>
                </a:lnTo>
                <a:lnTo>
                  <a:pt x="1318" y="2"/>
                </a:lnTo>
                <a:lnTo>
                  <a:pt x="1239" y="2"/>
                </a:lnTo>
                <a:lnTo>
                  <a:pt x="1239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1" name="Rectangle 36"/>
          <p:cNvSpPr>
            <a:spLocks noChangeArrowheads="1"/>
          </p:cNvSpPr>
          <p:nvPr userDrawn="1"/>
        </p:nvSpPr>
        <p:spPr bwMode="auto">
          <a:xfrm>
            <a:off x="5145088" y="4878388"/>
            <a:ext cx="1909763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2" name="Rectangle 37"/>
          <p:cNvSpPr>
            <a:spLocks noChangeArrowheads="1"/>
          </p:cNvSpPr>
          <p:nvPr userDrawn="1"/>
        </p:nvSpPr>
        <p:spPr bwMode="auto">
          <a:xfrm>
            <a:off x="5200651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3" name="Rectangle 38"/>
          <p:cNvSpPr>
            <a:spLocks noChangeArrowheads="1"/>
          </p:cNvSpPr>
          <p:nvPr userDrawn="1"/>
        </p:nvSpPr>
        <p:spPr bwMode="auto">
          <a:xfrm>
            <a:off x="5332413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4" name="Rectangle 39"/>
          <p:cNvSpPr>
            <a:spLocks noChangeArrowheads="1"/>
          </p:cNvSpPr>
          <p:nvPr userDrawn="1"/>
        </p:nvSpPr>
        <p:spPr bwMode="auto">
          <a:xfrm>
            <a:off x="546735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5" name="Rectangle 40"/>
          <p:cNvSpPr>
            <a:spLocks noChangeArrowheads="1"/>
          </p:cNvSpPr>
          <p:nvPr userDrawn="1"/>
        </p:nvSpPr>
        <p:spPr bwMode="auto">
          <a:xfrm>
            <a:off x="56007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6" name="Rectangle 41"/>
          <p:cNvSpPr>
            <a:spLocks noChangeArrowheads="1"/>
          </p:cNvSpPr>
          <p:nvPr userDrawn="1"/>
        </p:nvSpPr>
        <p:spPr bwMode="auto">
          <a:xfrm>
            <a:off x="57324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7" name="Rectangle 42"/>
          <p:cNvSpPr>
            <a:spLocks noChangeArrowheads="1"/>
          </p:cNvSpPr>
          <p:nvPr userDrawn="1"/>
        </p:nvSpPr>
        <p:spPr bwMode="auto">
          <a:xfrm>
            <a:off x="58674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8" name="Rectangle 43"/>
          <p:cNvSpPr>
            <a:spLocks noChangeArrowheads="1"/>
          </p:cNvSpPr>
          <p:nvPr userDrawn="1"/>
        </p:nvSpPr>
        <p:spPr bwMode="auto">
          <a:xfrm>
            <a:off x="59991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9" name="Rectangle 44"/>
          <p:cNvSpPr>
            <a:spLocks noChangeArrowheads="1"/>
          </p:cNvSpPr>
          <p:nvPr userDrawn="1"/>
        </p:nvSpPr>
        <p:spPr bwMode="auto">
          <a:xfrm>
            <a:off x="61293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0" name="Rectangle 45"/>
          <p:cNvSpPr>
            <a:spLocks noChangeArrowheads="1"/>
          </p:cNvSpPr>
          <p:nvPr userDrawn="1"/>
        </p:nvSpPr>
        <p:spPr bwMode="auto">
          <a:xfrm>
            <a:off x="62658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1" name="Rectangle 46"/>
          <p:cNvSpPr>
            <a:spLocks noChangeArrowheads="1"/>
          </p:cNvSpPr>
          <p:nvPr userDrawn="1"/>
        </p:nvSpPr>
        <p:spPr bwMode="auto">
          <a:xfrm>
            <a:off x="63960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5" name="Rectangle 47"/>
          <p:cNvSpPr>
            <a:spLocks noChangeArrowheads="1"/>
          </p:cNvSpPr>
          <p:nvPr userDrawn="1"/>
        </p:nvSpPr>
        <p:spPr bwMode="auto">
          <a:xfrm>
            <a:off x="65325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6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8" name="Rectangle 50"/>
          <p:cNvSpPr>
            <a:spLocks noChangeArrowheads="1"/>
          </p:cNvSpPr>
          <p:nvPr userDrawn="1"/>
        </p:nvSpPr>
        <p:spPr bwMode="auto">
          <a:xfrm>
            <a:off x="69294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9" name="Rectangle 51"/>
          <p:cNvSpPr>
            <a:spLocks noChangeArrowheads="1"/>
          </p:cNvSpPr>
          <p:nvPr userDrawn="1"/>
        </p:nvSpPr>
        <p:spPr bwMode="auto">
          <a:xfrm>
            <a:off x="5200651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0" name="Rectangle 52"/>
          <p:cNvSpPr>
            <a:spLocks noChangeArrowheads="1"/>
          </p:cNvSpPr>
          <p:nvPr userDrawn="1"/>
        </p:nvSpPr>
        <p:spPr bwMode="auto">
          <a:xfrm>
            <a:off x="5332413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1" name="Rectangle 53"/>
          <p:cNvSpPr>
            <a:spLocks noChangeArrowheads="1"/>
          </p:cNvSpPr>
          <p:nvPr userDrawn="1"/>
        </p:nvSpPr>
        <p:spPr bwMode="auto">
          <a:xfrm>
            <a:off x="546735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2" name="Rectangle 54"/>
          <p:cNvSpPr>
            <a:spLocks noChangeArrowheads="1"/>
          </p:cNvSpPr>
          <p:nvPr userDrawn="1"/>
        </p:nvSpPr>
        <p:spPr bwMode="auto">
          <a:xfrm>
            <a:off x="56007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3" name="Rectangle 55"/>
          <p:cNvSpPr>
            <a:spLocks noChangeArrowheads="1"/>
          </p:cNvSpPr>
          <p:nvPr userDrawn="1"/>
        </p:nvSpPr>
        <p:spPr bwMode="auto">
          <a:xfrm>
            <a:off x="57324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4" name="Rectangle 56"/>
          <p:cNvSpPr>
            <a:spLocks noChangeArrowheads="1"/>
          </p:cNvSpPr>
          <p:nvPr userDrawn="1"/>
        </p:nvSpPr>
        <p:spPr bwMode="auto">
          <a:xfrm>
            <a:off x="58674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5" name="Rectangle 57"/>
          <p:cNvSpPr>
            <a:spLocks noChangeArrowheads="1"/>
          </p:cNvSpPr>
          <p:nvPr userDrawn="1"/>
        </p:nvSpPr>
        <p:spPr bwMode="auto">
          <a:xfrm>
            <a:off x="59991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6" name="Rectangle 58"/>
          <p:cNvSpPr>
            <a:spLocks noChangeArrowheads="1"/>
          </p:cNvSpPr>
          <p:nvPr userDrawn="1"/>
        </p:nvSpPr>
        <p:spPr bwMode="auto">
          <a:xfrm>
            <a:off x="61293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7" name="Rectangle 59"/>
          <p:cNvSpPr>
            <a:spLocks noChangeArrowheads="1"/>
          </p:cNvSpPr>
          <p:nvPr userDrawn="1"/>
        </p:nvSpPr>
        <p:spPr bwMode="auto">
          <a:xfrm>
            <a:off x="63960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8" name="Rectangle 60"/>
          <p:cNvSpPr>
            <a:spLocks noChangeArrowheads="1"/>
          </p:cNvSpPr>
          <p:nvPr userDrawn="1"/>
        </p:nvSpPr>
        <p:spPr bwMode="auto">
          <a:xfrm>
            <a:off x="65325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9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0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1" name="Rectangle 63"/>
          <p:cNvSpPr>
            <a:spLocks noChangeArrowheads="1"/>
          </p:cNvSpPr>
          <p:nvPr userDrawn="1"/>
        </p:nvSpPr>
        <p:spPr bwMode="auto">
          <a:xfrm>
            <a:off x="69294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2" name="Rectangle 64"/>
          <p:cNvSpPr>
            <a:spLocks noChangeArrowheads="1"/>
          </p:cNvSpPr>
          <p:nvPr userDrawn="1"/>
        </p:nvSpPr>
        <p:spPr bwMode="auto">
          <a:xfrm>
            <a:off x="5200651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3" name="Rectangle 65"/>
          <p:cNvSpPr>
            <a:spLocks noChangeArrowheads="1"/>
          </p:cNvSpPr>
          <p:nvPr userDrawn="1"/>
        </p:nvSpPr>
        <p:spPr bwMode="auto">
          <a:xfrm>
            <a:off x="5332413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4" name="Rectangle 66"/>
          <p:cNvSpPr>
            <a:spLocks noChangeArrowheads="1"/>
          </p:cNvSpPr>
          <p:nvPr userDrawn="1"/>
        </p:nvSpPr>
        <p:spPr bwMode="auto">
          <a:xfrm>
            <a:off x="546735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5" name="Rectangle 67"/>
          <p:cNvSpPr>
            <a:spLocks noChangeArrowheads="1"/>
          </p:cNvSpPr>
          <p:nvPr userDrawn="1"/>
        </p:nvSpPr>
        <p:spPr bwMode="auto">
          <a:xfrm>
            <a:off x="56007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6" name="Rectangle 68"/>
          <p:cNvSpPr>
            <a:spLocks noChangeArrowheads="1"/>
          </p:cNvSpPr>
          <p:nvPr userDrawn="1"/>
        </p:nvSpPr>
        <p:spPr bwMode="auto">
          <a:xfrm>
            <a:off x="57324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7" name="Rectangle 69"/>
          <p:cNvSpPr>
            <a:spLocks noChangeArrowheads="1"/>
          </p:cNvSpPr>
          <p:nvPr userDrawn="1"/>
        </p:nvSpPr>
        <p:spPr bwMode="auto">
          <a:xfrm>
            <a:off x="58674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8" name="Rectangle 70"/>
          <p:cNvSpPr>
            <a:spLocks noChangeArrowheads="1"/>
          </p:cNvSpPr>
          <p:nvPr userDrawn="1"/>
        </p:nvSpPr>
        <p:spPr bwMode="auto">
          <a:xfrm>
            <a:off x="59991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9" name="Rectangle 71"/>
          <p:cNvSpPr>
            <a:spLocks noChangeArrowheads="1"/>
          </p:cNvSpPr>
          <p:nvPr userDrawn="1"/>
        </p:nvSpPr>
        <p:spPr bwMode="auto">
          <a:xfrm>
            <a:off x="65325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0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1" name="Rectangle 73"/>
          <p:cNvSpPr>
            <a:spLocks noChangeArrowheads="1"/>
          </p:cNvSpPr>
          <p:nvPr userDrawn="1"/>
        </p:nvSpPr>
        <p:spPr bwMode="auto">
          <a:xfrm>
            <a:off x="6929438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2" name="Rectangle 74"/>
          <p:cNvSpPr>
            <a:spLocks noChangeArrowheads="1"/>
          </p:cNvSpPr>
          <p:nvPr userDrawn="1"/>
        </p:nvSpPr>
        <p:spPr bwMode="auto">
          <a:xfrm>
            <a:off x="61293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3" name="Rectangle 75"/>
          <p:cNvSpPr>
            <a:spLocks noChangeArrowheads="1"/>
          </p:cNvSpPr>
          <p:nvPr userDrawn="1"/>
        </p:nvSpPr>
        <p:spPr bwMode="auto">
          <a:xfrm>
            <a:off x="62658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4" name="Rectangle 76"/>
          <p:cNvSpPr>
            <a:spLocks noChangeArrowheads="1"/>
          </p:cNvSpPr>
          <p:nvPr userDrawn="1"/>
        </p:nvSpPr>
        <p:spPr bwMode="auto">
          <a:xfrm>
            <a:off x="63960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5" name="Rectangle 77"/>
          <p:cNvSpPr>
            <a:spLocks noChangeArrowheads="1"/>
          </p:cNvSpPr>
          <p:nvPr userDrawn="1"/>
        </p:nvSpPr>
        <p:spPr bwMode="auto">
          <a:xfrm>
            <a:off x="65325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8" name="Rectangle 80"/>
          <p:cNvSpPr>
            <a:spLocks noChangeArrowheads="1"/>
          </p:cNvSpPr>
          <p:nvPr userDrawn="1"/>
        </p:nvSpPr>
        <p:spPr bwMode="auto">
          <a:xfrm>
            <a:off x="69294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9" name="Freeform 81"/>
          <p:cNvSpPr>
            <a:spLocks/>
          </p:cNvSpPr>
          <p:nvPr userDrawn="1"/>
        </p:nvSpPr>
        <p:spPr bwMode="auto">
          <a:xfrm>
            <a:off x="6129338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0" name="Freeform 82"/>
          <p:cNvSpPr>
            <a:spLocks/>
          </p:cNvSpPr>
          <p:nvPr userDrawn="1"/>
        </p:nvSpPr>
        <p:spPr bwMode="auto">
          <a:xfrm>
            <a:off x="5200651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1" name="Freeform 83"/>
          <p:cNvSpPr>
            <a:spLocks/>
          </p:cNvSpPr>
          <p:nvPr userDrawn="1"/>
        </p:nvSpPr>
        <p:spPr bwMode="auto">
          <a:xfrm>
            <a:off x="5467351" y="5434013"/>
            <a:ext cx="619125" cy="114300"/>
          </a:xfrm>
          <a:custGeom>
            <a:avLst/>
            <a:gdLst>
              <a:gd name="T0" fmla="*/ 347 w 390"/>
              <a:gd name="T1" fmla="*/ 0 h 72"/>
              <a:gd name="T2" fmla="*/ 335 w 390"/>
              <a:gd name="T3" fmla="*/ 0 h 72"/>
              <a:gd name="T4" fmla="*/ 307 w 390"/>
              <a:gd name="T5" fmla="*/ 0 h 72"/>
              <a:gd name="T6" fmla="*/ 252 w 390"/>
              <a:gd name="T7" fmla="*/ 0 h 72"/>
              <a:gd name="T8" fmla="*/ 222 w 390"/>
              <a:gd name="T9" fmla="*/ 0 h 72"/>
              <a:gd name="T10" fmla="*/ 167 w 390"/>
              <a:gd name="T11" fmla="*/ 0 h 72"/>
              <a:gd name="T12" fmla="*/ 139 w 390"/>
              <a:gd name="T13" fmla="*/ 0 h 72"/>
              <a:gd name="T14" fmla="*/ 84 w 390"/>
              <a:gd name="T15" fmla="*/ 0 h 72"/>
              <a:gd name="T16" fmla="*/ 55 w 390"/>
              <a:gd name="T17" fmla="*/ 0 h 72"/>
              <a:gd name="T18" fmla="*/ 0 w 390"/>
              <a:gd name="T19" fmla="*/ 0 h 72"/>
              <a:gd name="T20" fmla="*/ 0 w 390"/>
              <a:gd name="T21" fmla="*/ 72 h 72"/>
              <a:gd name="T22" fmla="*/ 55 w 390"/>
              <a:gd name="T23" fmla="*/ 72 h 72"/>
              <a:gd name="T24" fmla="*/ 84 w 390"/>
              <a:gd name="T25" fmla="*/ 72 h 72"/>
              <a:gd name="T26" fmla="*/ 139 w 390"/>
              <a:gd name="T27" fmla="*/ 72 h 72"/>
              <a:gd name="T28" fmla="*/ 167 w 390"/>
              <a:gd name="T29" fmla="*/ 72 h 72"/>
              <a:gd name="T30" fmla="*/ 222 w 390"/>
              <a:gd name="T31" fmla="*/ 72 h 72"/>
              <a:gd name="T32" fmla="*/ 252 w 390"/>
              <a:gd name="T33" fmla="*/ 72 h 72"/>
              <a:gd name="T34" fmla="*/ 307 w 390"/>
              <a:gd name="T35" fmla="*/ 72 h 72"/>
              <a:gd name="T36" fmla="*/ 335 w 390"/>
              <a:gd name="T37" fmla="*/ 72 h 72"/>
              <a:gd name="T38" fmla="*/ 347 w 390"/>
              <a:gd name="T39" fmla="*/ 72 h 72"/>
              <a:gd name="T40" fmla="*/ 390 w 390"/>
              <a:gd name="T41" fmla="*/ 72 h 72"/>
              <a:gd name="T42" fmla="*/ 390 w 390"/>
              <a:gd name="T43" fmla="*/ 0 h 72"/>
              <a:gd name="T44" fmla="*/ 347 w 390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0" h="72">
                <a:moveTo>
                  <a:pt x="347" y="0"/>
                </a:moveTo>
                <a:lnTo>
                  <a:pt x="335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5" y="72"/>
                </a:lnTo>
                <a:lnTo>
                  <a:pt x="347" y="72"/>
                </a:lnTo>
                <a:lnTo>
                  <a:pt x="390" y="72"/>
                </a:lnTo>
                <a:lnTo>
                  <a:pt x="390" y="0"/>
                </a:lnTo>
                <a:lnTo>
                  <a:pt x="34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2" name="Freeform 84"/>
          <p:cNvSpPr>
            <a:spLocks/>
          </p:cNvSpPr>
          <p:nvPr userDrawn="1"/>
        </p:nvSpPr>
        <p:spPr bwMode="auto">
          <a:xfrm>
            <a:off x="5462588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3" name="Freeform 85"/>
          <p:cNvSpPr>
            <a:spLocks/>
          </p:cNvSpPr>
          <p:nvPr userDrawn="1"/>
        </p:nvSpPr>
        <p:spPr bwMode="auto">
          <a:xfrm>
            <a:off x="5562601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" name="Freeform 86"/>
          <p:cNvSpPr>
            <a:spLocks/>
          </p:cNvSpPr>
          <p:nvPr userDrawn="1"/>
        </p:nvSpPr>
        <p:spPr bwMode="auto">
          <a:xfrm>
            <a:off x="5483226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5" name="Freeform 87"/>
          <p:cNvSpPr>
            <a:spLocks/>
          </p:cNvSpPr>
          <p:nvPr userDrawn="1"/>
        </p:nvSpPr>
        <p:spPr bwMode="auto">
          <a:xfrm>
            <a:off x="5562601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6" name="Freeform 88"/>
          <p:cNvSpPr>
            <a:spLocks/>
          </p:cNvSpPr>
          <p:nvPr userDrawn="1"/>
        </p:nvSpPr>
        <p:spPr bwMode="auto">
          <a:xfrm>
            <a:off x="5519738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7" name="Freeform 89"/>
          <p:cNvSpPr>
            <a:spLocks/>
          </p:cNvSpPr>
          <p:nvPr userDrawn="1"/>
        </p:nvSpPr>
        <p:spPr bwMode="auto">
          <a:xfrm>
            <a:off x="5562601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8" name="Freeform 90"/>
          <p:cNvSpPr>
            <a:spLocks/>
          </p:cNvSpPr>
          <p:nvPr userDrawn="1"/>
        </p:nvSpPr>
        <p:spPr bwMode="auto">
          <a:xfrm>
            <a:off x="5327651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9" name="Freeform 91"/>
          <p:cNvSpPr>
            <a:spLocks/>
          </p:cNvSpPr>
          <p:nvPr userDrawn="1"/>
        </p:nvSpPr>
        <p:spPr bwMode="auto">
          <a:xfrm>
            <a:off x="5419726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0" name="Rectangle 92"/>
          <p:cNvSpPr>
            <a:spLocks noChangeArrowheads="1"/>
          </p:cNvSpPr>
          <p:nvPr userDrawn="1"/>
        </p:nvSpPr>
        <p:spPr bwMode="auto">
          <a:xfrm>
            <a:off x="5387976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1" name="Rectangle 93"/>
          <p:cNvSpPr>
            <a:spLocks noChangeArrowheads="1"/>
          </p:cNvSpPr>
          <p:nvPr userDrawn="1"/>
        </p:nvSpPr>
        <p:spPr bwMode="auto">
          <a:xfrm>
            <a:off x="5419726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2" name="Freeform 94"/>
          <p:cNvSpPr>
            <a:spLocks/>
          </p:cNvSpPr>
          <p:nvPr userDrawn="1"/>
        </p:nvSpPr>
        <p:spPr bwMode="auto">
          <a:xfrm>
            <a:off x="5419726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3" name="Freeform 95"/>
          <p:cNvSpPr>
            <a:spLocks/>
          </p:cNvSpPr>
          <p:nvPr userDrawn="1"/>
        </p:nvSpPr>
        <p:spPr bwMode="auto">
          <a:xfrm>
            <a:off x="5378451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4" name="Freeform 96"/>
          <p:cNvSpPr>
            <a:spLocks/>
          </p:cNvSpPr>
          <p:nvPr userDrawn="1"/>
        </p:nvSpPr>
        <p:spPr bwMode="auto">
          <a:xfrm>
            <a:off x="5419726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5" name="Freeform 97"/>
          <p:cNvSpPr>
            <a:spLocks/>
          </p:cNvSpPr>
          <p:nvPr userDrawn="1"/>
        </p:nvSpPr>
        <p:spPr bwMode="auto">
          <a:xfrm>
            <a:off x="5348288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6" name="Rectangle 98"/>
          <p:cNvSpPr>
            <a:spLocks noChangeArrowheads="1"/>
          </p:cNvSpPr>
          <p:nvPr userDrawn="1"/>
        </p:nvSpPr>
        <p:spPr bwMode="auto">
          <a:xfrm>
            <a:off x="5848351" y="4154488"/>
            <a:ext cx="563563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7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8" name="Rectangle 100"/>
          <p:cNvSpPr>
            <a:spLocks noChangeArrowheads="1"/>
          </p:cNvSpPr>
          <p:nvPr userDrawn="1"/>
        </p:nvSpPr>
        <p:spPr bwMode="auto">
          <a:xfrm>
            <a:off x="5988051" y="4065588"/>
            <a:ext cx="282575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9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0" name="Rectangle 102"/>
          <p:cNvSpPr>
            <a:spLocks noChangeArrowheads="1"/>
          </p:cNvSpPr>
          <p:nvPr userDrawn="1"/>
        </p:nvSpPr>
        <p:spPr bwMode="auto">
          <a:xfrm>
            <a:off x="5878513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1" name="Rectangle 103"/>
          <p:cNvSpPr>
            <a:spLocks noChangeArrowheads="1"/>
          </p:cNvSpPr>
          <p:nvPr userDrawn="1"/>
        </p:nvSpPr>
        <p:spPr bwMode="auto">
          <a:xfrm>
            <a:off x="5929313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2" name="Rectangle 104"/>
          <p:cNvSpPr>
            <a:spLocks noChangeArrowheads="1"/>
          </p:cNvSpPr>
          <p:nvPr userDrawn="1"/>
        </p:nvSpPr>
        <p:spPr bwMode="auto">
          <a:xfrm>
            <a:off x="5878513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3" name="Rectangle 105"/>
          <p:cNvSpPr>
            <a:spLocks noChangeArrowheads="1"/>
          </p:cNvSpPr>
          <p:nvPr userDrawn="1"/>
        </p:nvSpPr>
        <p:spPr bwMode="auto">
          <a:xfrm>
            <a:off x="5929313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4" name="Rectangle 106"/>
          <p:cNvSpPr>
            <a:spLocks noChangeArrowheads="1"/>
          </p:cNvSpPr>
          <p:nvPr userDrawn="1"/>
        </p:nvSpPr>
        <p:spPr bwMode="auto">
          <a:xfrm>
            <a:off x="5876926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5" name="Rectangle 107"/>
          <p:cNvSpPr>
            <a:spLocks noChangeArrowheads="1"/>
          </p:cNvSpPr>
          <p:nvPr userDrawn="1"/>
        </p:nvSpPr>
        <p:spPr bwMode="auto">
          <a:xfrm>
            <a:off x="5929313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6" name="Rectangle 108"/>
          <p:cNvSpPr>
            <a:spLocks noChangeArrowheads="1"/>
          </p:cNvSpPr>
          <p:nvPr userDrawn="1"/>
        </p:nvSpPr>
        <p:spPr bwMode="auto">
          <a:xfrm>
            <a:off x="6300788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7" name="Rectangle 109"/>
          <p:cNvSpPr>
            <a:spLocks noChangeArrowheads="1"/>
          </p:cNvSpPr>
          <p:nvPr userDrawn="1"/>
        </p:nvSpPr>
        <p:spPr bwMode="auto">
          <a:xfrm>
            <a:off x="6351588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8" name="Rectangle 110"/>
          <p:cNvSpPr>
            <a:spLocks noChangeArrowheads="1"/>
          </p:cNvSpPr>
          <p:nvPr userDrawn="1"/>
        </p:nvSpPr>
        <p:spPr bwMode="auto">
          <a:xfrm>
            <a:off x="6300788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9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0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1" name="Freeform 113"/>
          <p:cNvSpPr>
            <a:spLocks/>
          </p:cNvSpPr>
          <p:nvPr userDrawn="1"/>
        </p:nvSpPr>
        <p:spPr bwMode="auto">
          <a:xfrm>
            <a:off x="6122988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2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3" name="Rectangle 115"/>
          <p:cNvSpPr>
            <a:spLocks noChangeArrowheads="1"/>
          </p:cNvSpPr>
          <p:nvPr userDrawn="1"/>
        </p:nvSpPr>
        <p:spPr bwMode="auto">
          <a:xfrm>
            <a:off x="6583363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4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5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6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7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8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9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0" name="Freeform 122"/>
          <p:cNvSpPr>
            <a:spLocks/>
          </p:cNvSpPr>
          <p:nvPr userDrawn="1"/>
        </p:nvSpPr>
        <p:spPr bwMode="auto">
          <a:xfrm>
            <a:off x="431801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1" name="Rectangle 123"/>
          <p:cNvSpPr>
            <a:spLocks noChangeArrowheads="1"/>
          </p:cNvSpPr>
          <p:nvPr userDrawn="1"/>
        </p:nvSpPr>
        <p:spPr bwMode="auto">
          <a:xfrm>
            <a:off x="533401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2" name="Rectangle 124"/>
          <p:cNvSpPr>
            <a:spLocks noChangeArrowheads="1"/>
          </p:cNvSpPr>
          <p:nvPr userDrawn="1"/>
        </p:nvSpPr>
        <p:spPr bwMode="auto">
          <a:xfrm>
            <a:off x="533401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3" name="Rectangle 125"/>
          <p:cNvSpPr>
            <a:spLocks noChangeArrowheads="1"/>
          </p:cNvSpPr>
          <p:nvPr userDrawn="1"/>
        </p:nvSpPr>
        <p:spPr bwMode="auto">
          <a:xfrm>
            <a:off x="533401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4" name="Rectangle 126"/>
          <p:cNvSpPr>
            <a:spLocks noChangeArrowheads="1"/>
          </p:cNvSpPr>
          <p:nvPr userDrawn="1"/>
        </p:nvSpPr>
        <p:spPr bwMode="auto">
          <a:xfrm>
            <a:off x="533401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5" name="Rectangle 127"/>
          <p:cNvSpPr>
            <a:spLocks noChangeArrowheads="1"/>
          </p:cNvSpPr>
          <p:nvPr userDrawn="1"/>
        </p:nvSpPr>
        <p:spPr bwMode="auto">
          <a:xfrm>
            <a:off x="611188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6" name="Rectangle 128"/>
          <p:cNvSpPr>
            <a:spLocks noChangeArrowheads="1"/>
          </p:cNvSpPr>
          <p:nvPr userDrawn="1"/>
        </p:nvSpPr>
        <p:spPr bwMode="auto">
          <a:xfrm>
            <a:off x="701676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7" name="Rectangle 129"/>
          <p:cNvSpPr>
            <a:spLocks noChangeArrowheads="1"/>
          </p:cNvSpPr>
          <p:nvPr userDrawn="1"/>
        </p:nvSpPr>
        <p:spPr bwMode="auto">
          <a:xfrm>
            <a:off x="523876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8" name="Rectangle 130"/>
          <p:cNvSpPr>
            <a:spLocks noChangeArrowheads="1"/>
          </p:cNvSpPr>
          <p:nvPr userDrawn="1"/>
        </p:nvSpPr>
        <p:spPr bwMode="auto">
          <a:xfrm>
            <a:off x="965201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9" name="Rectangle 131"/>
          <p:cNvSpPr>
            <a:spLocks noChangeArrowheads="1"/>
          </p:cNvSpPr>
          <p:nvPr userDrawn="1"/>
        </p:nvSpPr>
        <p:spPr bwMode="auto">
          <a:xfrm>
            <a:off x="1055688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0" name="Rectangle 132"/>
          <p:cNvSpPr>
            <a:spLocks noChangeArrowheads="1"/>
          </p:cNvSpPr>
          <p:nvPr userDrawn="1"/>
        </p:nvSpPr>
        <p:spPr bwMode="auto">
          <a:xfrm>
            <a:off x="877888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1" name="Rectangle 133"/>
          <p:cNvSpPr>
            <a:spLocks noChangeArrowheads="1"/>
          </p:cNvSpPr>
          <p:nvPr userDrawn="1"/>
        </p:nvSpPr>
        <p:spPr bwMode="auto">
          <a:xfrm>
            <a:off x="1325563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2" name="Rectangle 134"/>
          <p:cNvSpPr>
            <a:spLocks noChangeArrowheads="1"/>
          </p:cNvSpPr>
          <p:nvPr userDrawn="1"/>
        </p:nvSpPr>
        <p:spPr bwMode="auto">
          <a:xfrm>
            <a:off x="1416051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3" name="Rectangle 135"/>
          <p:cNvSpPr>
            <a:spLocks noChangeArrowheads="1"/>
          </p:cNvSpPr>
          <p:nvPr userDrawn="1"/>
        </p:nvSpPr>
        <p:spPr bwMode="auto">
          <a:xfrm>
            <a:off x="1236663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4" name="Freeform 136"/>
          <p:cNvSpPr>
            <a:spLocks/>
          </p:cNvSpPr>
          <p:nvPr userDrawn="1"/>
        </p:nvSpPr>
        <p:spPr bwMode="auto">
          <a:xfrm>
            <a:off x="790576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5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6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7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8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9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0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1" name="Rectangle 143"/>
          <p:cNvSpPr>
            <a:spLocks noChangeArrowheads="1"/>
          </p:cNvSpPr>
          <p:nvPr userDrawn="1"/>
        </p:nvSpPr>
        <p:spPr bwMode="auto">
          <a:xfrm>
            <a:off x="10244138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2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3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4" name="Rectangle 146"/>
          <p:cNvSpPr>
            <a:spLocks noChangeArrowheads="1"/>
          </p:cNvSpPr>
          <p:nvPr userDrawn="1"/>
        </p:nvSpPr>
        <p:spPr bwMode="auto">
          <a:xfrm>
            <a:off x="10561638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5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6" name="Rectangle 148"/>
          <p:cNvSpPr>
            <a:spLocks noChangeArrowheads="1"/>
          </p:cNvSpPr>
          <p:nvPr userDrawn="1"/>
        </p:nvSpPr>
        <p:spPr bwMode="auto">
          <a:xfrm>
            <a:off x="10802938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7" name="Rectangle 149"/>
          <p:cNvSpPr>
            <a:spLocks noChangeArrowheads="1"/>
          </p:cNvSpPr>
          <p:nvPr userDrawn="1"/>
        </p:nvSpPr>
        <p:spPr bwMode="auto">
          <a:xfrm>
            <a:off x="10885488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8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9" name="Freeform 151"/>
          <p:cNvSpPr>
            <a:spLocks/>
          </p:cNvSpPr>
          <p:nvPr userDrawn="1"/>
        </p:nvSpPr>
        <p:spPr bwMode="auto">
          <a:xfrm>
            <a:off x="10323513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0" name="Rectangle 152"/>
          <p:cNvSpPr>
            <a:spLocks noChangeArrowheads="1"/>
          </p:cNvSpPr>
          <p:nvPr userDrawn="1"/>
        </p:nvSpPr>
        <p:spPr bwMode="auto">
          <a:xfrm>
            <a:off x="1806576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1" name="Rectangle 153"/>
          <p:cNvSpPr>
            <a:spLocks noChangeArrowheads="1"/>
          </p:cNvSpPr>
          <p:nvPr userDrawn="1"/>
        </p:nvSpPr>
        <p:spPr bwMode="auto">
          <a:xfrm>
            <a:off x="18462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2" name="Rectangle 154"/>
          <p:cNvSpPr>
            <a:spLocks noChangeArrowheads="1"/>
          </p:cNvSpPr>
          <p:nvPr userDrawn="1"/>
        </p:nvSpPr>
        <p:spPr bwMode="auto">
          <a:xfrm>
            <a:off x="19399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3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4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5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6" name="Rectangle 158"/>
          <p:cNvSpPr>
            <a:spLocks noChangeArrowheads="1"/>
          </p:cNvSpPr>
          <p:nvPr userDrawn="1"/>
        </p:nvSpPr>
        <p:spPr bwMode="auto">
          <a:xfrm>
            <a:off x="231933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7" name="Rectangle 159"/>
          <p:cNvSpPr>
            <a:spLocks noChangeArrowheads="1"/>
          </p:cNvSpPr>
          <p:nvPr userDrawn="1"/>
        </p:nvSpPr>
        <p:spPr bwMode="auto">
          <a:xfrm>
            <a:off x="241458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8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9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0" name="Rectangle 162"/>
          <p:cNvSpPr>
            <a:spLocks noChangeArrowheads="1"/>
          </p:cNvSpPr>
          <p:nvPr userDrawn="1"/>
        </p:nvSpPr>
        <p:spPr bwMode="auto">
          <a:xfrm>
            <a:off x="26971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1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2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3" name="Rectangle 165"/>
          <p:cNvSpPr>
            <a:spLocks noChangeArrowheads="1"/>
          </p:cNvSpPr>
          <p:nvPr userDrawn="1"/>
        </p:nvSpPr>
        <p:spPr bwMode="auto">
          <a:xfrm>
            <a:off x="298291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4" name="Rectangle 166"/>
          <p:cNvSpPr>
            <a:spLocks noChangeArrowheads="1"/>
          </p:cNvSpPr>
          <p:nvPr userDrawn="1"/>
        </p:nvSpPr>
        <p:spPr bwMode="auto">
          <a:xfrm>
            <a:off x="3078163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5" name="Rectangle 167"/>
          <p:cNvSpPr>
            <a:spLocks noChangeArrowheads="1"/>
          </p:cNvSpPr>
          <p:nvPr userDrawn="1"/>
        </p:nvSpPr>
        <p:spPr bwMode="auto">
          <a:xfrm>
            <a:off x="18462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6" name="Rectangle 168"/>
          <p:cNvSpPr>
            <a:spLocks noChangeArrowheads="1"/>
          </p:cNvSpPr>
          <p:nvPr userDrawn="1"/>
        </p:nvSpPr>
        <p:spPr bwMode="auto">
          <a:xfrm>
            <a:off x="19399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7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8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9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0" name="Rectangle 172"/>
          <p:cNvSpPr>
            <a:spLocks noChangeArrowheads="1"/>
          </p:cNvSpPr>
          <p:nvPr userDrawn="1"/>
        </p:nvSpPr>
        <p:spPr bwMode="auto">
          <a:xfrm>
            <a:off x="231933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1" name="Rectangle 173"/>
          <p:cNvSpPr>
            <a:spLocks noChangeArrowheads="1"/>
          </p:cNvSpPr>
          <p:nvPr userDrawn="1"/>
        </p:nvSpPr>
        <p:spPr bwMode="auto">
          <a:xfrm>
            <a:off x="241458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2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3" name="Rectangle 175"/>
          <p:cNvSpPr>
            <a:spLocks noChangeArrowheads="1"/>
          </p:cNvSpPr>
          <p:nvPr userDrawn="1"/>
        </p:nvSpPr>
        <p:spPr bwMode="auto">
          <a:xfrm>
            <a:off x="26971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4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5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6" name="Rectangle 178"/>
          <p:cNvSpPr>
            <a:spLocks noChangeArrowheads="1"/>
          </p:cNvSpPr>
          <p:nvPr userDrawn="1"/>
        </p:nvSpPr>
        <p:spPr bwMode="auto">
          <a:xfrm>
            <a:off x="298291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7" name="Rectangle 179"/>
          <p:cNvSpPr>
            <a:spLocks noChangeArrowheads="1"/>
          </p:cNvSpPr>
          <p:nvPr userDrawn="1"/>
        </p:nvSpPr>
        <p:spPr bwMode="auto">
          <a:xfrm>
            <a:off x="3078163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8" name="Rectangle 180"/>
          <p:cNvSpPr>
            <a:spLocks noChangeArrowheads="1"/>
          </p:cNvSpPr>
          <p:nvPr userDrawn="1"/>
        </p:nvSpPr>
        <p:spPr bwMode="auto">
          <a:xfrm>
            <a:off x="184626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9" name="Rectangle 181"/>
          <p:cNvSpPr>
            <a:spLocks noChangeArrowheads="1"/>
          </p:cNvSpPr>
          <p:nvPr userDrawn="1"/>
        </p:nvSpPr>
        <p:spPr bwMode="auto">
          <a:xfrm>
            <a:off x="19399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0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1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2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3" name="Rectangle 185"/>
          <p:cNvSpPr>
            <a:spLocks noChangeArrowheads="1"/>
          </p:cNvSpPr>
          <p:nvPr userDrawn="1"/>
        </p:nvSpPr>
        <p:spPr bwMode="auto">
          <a:xfrm>
            <a:off x="231933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4" name="Rectangle 186"/>
          <p:cNvSpPr>
            <a:spLocks noChangeArrowheads="1"/>
          </p:cNvSpPr>
          <p:nvPr userDrawn="1"/>
        </p:nvSpPr>
        <p:spPr bwMode="auto">
          <a:xfrm>
            <a:off x="241458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5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" name="Rectangle 188"/>
          <p:cNvSpPr>
            <a:spLocks noChangeArrowheads="1"/>
          </p:cNvSpPr>
          <p:nvPr userDrawn="1"/>
        </p:nvSpPr>
        <p:spPr bwMode="auto">
          <a:xfrm>
            <a:off x="298291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7" name="Rectangle 189"/>
          <p:cNvSpPr>
            <a:spLocks noChangeArrowheads="1"/>
          </p:cNvSpPr>
          <p:nvPr userDrawn="1"/>
        </p:nvSpPr>
        <p:spPr bwMode="auto">
          <a:xfrm>
            <a:off x="3078163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8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9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Rectangle 192"/>
          <p:cNvSpPr>
            <a:spLocks noChangeArrowheads="1"/>
          </p:cNvSpPr>
          <p:nvPr userDrawn="1"/>
        </p:nvSpPr>
        <p:spPr bwMode="auto">
          <a:xfrm>
            <a:off x="269716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1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2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3" name="Rectangle 195"/>
          <p:cNvSpPr>
            <a:spLocks noChangeArrowheads="1"/>
          </p:cNvSpPr>
          <p:nvPr userDrawn="1"/>
        </p:nvSpPr>
        <p:spPr bwMode="auto">
          <a:xfrm>
            <a:off x="298291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4" name="Rectangle 196"/>
          <p:cNvSpPr>
            <a:spLocks noChangeArrowheads="1"/>
          </p:cNvSpPr>
          <p:nvPr userDrawn="1"/>
        </p:nvSpPr>
        <p:spPr bwMode="auto">
          <a:xfrm>
            <a:off x="3078163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5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6" name="Freeform 198"/>
          <p:cNvSpPr>
            <a:spLocks/>
          </p:cNvSpPr>
          <p:nvPr userDrawn="1"/>
        </p:nvSpPr>
        <p:spPr bwMode="auto">
          <a:xfrm>
            <a:off x="1846263" y="5807075"/>
            <a:ext cx="155575" cy="69850"/>
          </a:xfrm>
          <a:custGeom>
            <a:avLst/>
            <a:gdLst>
              <a:gd name="T0" fmla="*/ 62 w 98"/>
              <a:gd name="T1" fmla="*/ 0 h 44"/>
              <a:gd name="T2" fmla="*/ 59 w 98"/>
              <a:gd name="T3" fmla="*/ 0 h 44"/>
              <a:gd name="T4" fmla="*/ 40 w 98"/>
              <a:gd name="T5" fmla="*/ 0 h 44"/>
              <a:gd name="T6" fmla="*/ 0 w 98"/>
              <a:gd name="T7" fmla="*/ 0 h 44"/>
              <a:gd name="T8" fmla="*/ 0 w 98"/>
              <a:gd name="T9" fmla="*/ 44 h 44"/>
              <a:gd name="T10" fmla="*/ 40 w 98"/>
              <a:gd name="T11" fmla="*/ 44 h 44"/>
              <a:gd name="T12" fmla="*/ 40 w 98"/>
              <a:gd name="T13" fmla="*/ 44 h 44"/>
              <a:gd name="T14" fmla="*/ 59 w 98"/>
              <a:gd name="T15" fmla="*/ 44 h 44"/>
              <a:gd name="T16" fmla="*/ 59 w 98"/>
              <a:gd name="T17" fmla="*/ 44 h 44"/>
              <a:gd name="T18" fmla="*/ 98 w 98"/>
              <a:gd name="T19" fmla="*/ 44 h 44"/>
              <a:gd name="T20" fmla="*/ 98 w 98"/>
              <a:gd name="T21" fmla="*/ 0 h 44"/>
              <a:gd name="T22" fmla="*/ 62 w 98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8" y="44"/>
                </a:lnTo>
                <a:lnTo>
                  <a:pt x="98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7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8" name="Freeform 200"/>
          <p:cNvSpPr>
            <a:spLocks/>
          </p:cNvSpPr>
          <p:nvPr userDrawn="1"/>
        </p:nvSpPr>
        <p:spPr bwMode="auto">
          <a:xfrm>
            <a:off x="8874126" y="5026025"/>
            <a:ext cx="696913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9" name="Rectangle 201"/>
          <p:cNvSpPr>
            <a:spLocks noChangeArrowheads="1"/>
          </p:cNvSpPr>
          <p:nvPr userDrawn="1"/>
        </p:nvSpPr>
        <p:spPr bwMode="auto">
          <a:xfrm>
            <a:off x="8916988" y="5060950"/>
            <a:ext cx="612775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0" name="Freeform 202"/>
          <p:cNvSpPr>
            <a:spLocks/>
          </p:cNvSpPr>
          <p:nvPr userDrawn="1"/>
        </p:nvSpPr>
        <p:spPr bwMode="auto">
          <a:xfrm>
            <a:off x="9034463" y="4922838"/>
            <a:ext cx="379413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1" name="Rectangle 203"/>
          <p:cNvSpPr>
            <a:spLocks noChangeArrowheads="1"/>
          </p:cNvSpPr>
          <p:nvPr userDrawn="1"/>
        </p:nvSpPr>
        <p:spPr bwMode="auto">
          <a:xfrm>
            <a:off x="8990013" y="5240338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2" name="Rectangle 204"/>
          <p:cNvSpPr>
            <a:spLocks noChangeArrowheads="1"/>
          </p:cNvSpPr>
          <p:nvPr userDrawn="1"/>
        </p:nvSpPr>
        <p:spPr bwMode="auto">
          <a:xfrm>
            <a:off x="8990013" y="53022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1350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4" y="313042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228589" marR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34412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321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14"/>
          <p:cNvSpPr>
            <a:spLocks/>
          </p:cNvSpPr>
          <p:nvPr userDrawn="1"/>
        </p:nvSpPr>
        <p:spPr bwMode="auto">
          <a:xfrm>
            <a:off x="11696700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16"/>
          <p:cNvSpPr>
            <a:spLocks/>
          </p:cNvSpPr>
          <p:nvPr userDrawn="1"/>
        </p:nvSpPr>
        <p:spPr bwMode="auto">
          <a:xfrm>
            <a:off x="11687175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18"/>
          <p:cNvSpPr>
            <a:spLocks/>
          </p:cNvSpPr>
          <p:nvPr userDrawn="1"/>
        </p:nvSpPr>
        <p:spPr bwMode="auto">
          <a:xfrm>
            <a:off x="11490325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19"/>
          <p:cNvSpPr>
            <a:spLocks/>
          </p:cNvSpPr>
          <p:nvPr userDrawn="1"/>
        </p:nvSpPr>
        <p:spPr bwMode="auto">
          <a:xfrm>
            <a:off x="11601450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56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2020/6/20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5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0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2020/6/20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72978" y="961839"/>
            <a:ext cx="8646038" cy="644642"/>
          </a:xfrm>
        </p:spPr>
        <p:txBody>
          <a:bodyPr>
            <a:norm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+mj-ea"/>
              </a:rPr>
              <a:t>Final Year Project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013991" y="3035514"/>
            <a:ext cx="6164013" cy="29627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 Presented by: 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田展铭，黄子豪，王启正</a:t>
            </a:r>
            <a:endParaRPr lang="en-US" altLang="zh-CN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7EE31CD5-344E-4AC0-9DF7-D74F8D396E48}"/>
              </a:ext>
            </a:extLst>
          </p:cNvPr>
          <p:cNvSpPr txBox="1">
            <a:spLocks/>
          </p:cNvSpPr>
          <p:nvPr/>
        </p:nvSpPr>
        <p:spPr>
          <a:xfrm>
            <a:off x="1584408" y="1466908"/>
            <a:ext cx="9242981" cy="1092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Metaphor detection and interpretation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1" name="Straight Connector 45">
            <a:extLst>
              <a:ext uri="{FF2B5EF4-FFF2-40B4-BE49-F238E27FC236}">
                <a16:creationId xmlns:a16="http://schemas.microsoft.com/office/drawing/2014/main" id="{887F1D7E-01C6-45D2-A1D7-450DBF59C526}"/>
              </a:ext>
            </a:extLst>
          </p:cNvPr>
          <p:cNvCxnSpPr>
            <a:cxnSpLocks/>
          </p:cNvCxnSpPr>
          <p:nvPr/>
        </p:nvCxnSpPr>
        <p:spPr>
          <a:xfrm>
            <a:off x="3506937" y="1606481"/>
            <a:ext cx="517812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65105" y="3417328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detection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2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20">
            <a:extLst>
              <a:ext uri="{FF2B5EF4-FFF2-40B4-BE49-F238E27FC236}">
                <a16:creationId xmlns:a16="http://schemas.microsoft.com/office/drawing/2014/main" id="{93E4C6B7-20BB-CA47-9323-37308FDE18AC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10" name="Freeform 200">
              <a:extLst>
                <a:ext uri="{FF2B5EF4-FFF2-40B4-BE49-F238E27FC236}">
                  <a16:creationId xmlns:a16="http://schemas.microsoft.com/office/drawing/2014/main" id="{F5DC4B91-8AF2-694D-8DB7-5BD8A5FAE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Rectangle 201">
              <a:extLst>
                <a:ext uri="{FF2B5EF4-FFF2-40B4-BE49-F238E27FC236}">
                  <a16:creationId xmlns:a16="http://schemas.microsoft.com/office/drawing/2014/main" id="{6D22EB7D-019E-E745-AADC-93AA7E0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Freeform 202">
              <a:extLst>
                <a:ext uri="{FF2B5EF4-FFF2-40B4-BE49-F238E27FC236}">
                  <a16:creationId xmlns:a16="http://schemas.microsoft.com/office/drawing/2014/main" id="{DE4BF8A9-5E54-8A4F-AE23-036B5F3B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Rectangle 203">
              <a:extLst>
                <a:ext uri="{FF2B5EF4-FFF2-40B4-BE49-F238E27FC236}">
                  <a16:creationId xmlns:a16="http://schemas.microsoft.com/office/drawing/2014/main" id="{17F3C343-1700-D944-8CCA-109AA813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Rectangle 204">
              <a:extLst>
                <a:ext uri="{FF2B5EF4-FFF2-40B4-BE49-F238E27FC236}">
                  <a16:creationId xmlns:a16="http://schemas.microsoft.com/office/drawing/2014/main" id="{EC12648A-1E59-3D40-9CB2-EB468CD8A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Rectangle 206">
              <a:extLst>
                <a:ext uri="{FF2B5EF4-FFF2-40B4-BE49-F238E27FC236}">
                  <a16:creationId xmlns:a16="http://schemas.microsoft.com/office/drawing/2014/main" id="{593A716B-3A54-9F45-A000-8D99AAAD2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Rectangle 207">
              <a:extLst>
                <a:ext uri="{FF2B5EF4-FFF2-40B4-BE49-F238E27FC236}">
                  <a16:creationId xmlns:a16="http://schemas.microsoft.com/office/drawing/2014/main" id="{3C00CC46-3F0E-6C46-A905-7530582B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Rectangle 208">
              <a:extLst>
                <a:ext uri="{FF2B5EF4-FFF2-40B4-BE49-F238E27FC236}">
                  <a16:creationId xmlns:a16="http://schemas.microsoft.com/office/drawing/2014/main" id="{4BE1E6B0-1D61-F84F-ADDD-10DF94690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Rectangle 209">
              <a:extLst>
                <a:ext uri="{FF2B5EF4-FFF2-40B4-BE49-F238E27FC236}">
                  <a16:creationId xmlns:a16="http://schemas.microsoft.com/office/drawing/2014/main" id="{CB38B7E3-23DC-044E-B867-6EA14F21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10">
              <a:extLst>
                <a:ext uri="{FF2B5EF4-FFF2-40B4-BE49-F238E27FC236}">
                  <a16:creationId xmlns:a16="http://schemas.microsoft.com/office/drawing/2014/main" id="{D946D6F5-3294-A248-925B-90B1BF36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Rectangle 211">
              <a:extLst>
                <a:ext uri="{FF2B5EF4-FFF2-40B4-BE49-F238E27FC236}">
                  <a16:creationId xmlns:a16="http://schemas.microsoft.com/office/drawing/2014/main" id="{83CDE406-F581-284D-94BB-15ED8103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12">
              <a:extLst>
                <a:ext uri="{FF2B5EF4-FFF2-40B4-BE49-F238E27FC236}">
                  <a16:creationId xmlns:a16="http://schemas.microsoft.com/office/drawing/2014/main" id="{0878204E-3E7B-C74B-BFD6-9E630CE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13">
              <a:extLst>
                <a:ext uri="{FF2B5EF4-FFF2-40B4-BE49-F238E27FC236}">
                  <a16:creationId xmlns:a16="http://schemas.microsoft.com/office/drawing/2014/main" id="{62B975F8-68B0-204F-9F2C-2DA86EB56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矩形 34">
            <a:extLst>
              <a:ext uri="{FF2B5EF4-FFF2-40B4-BE49-F238E27FC236}">
                <a16:creationId xmlns:a16="http://schemas.microsoft.com/office/drawing/2014/main" id="{E058DC55-77C7-E745-972F-C75CC93EF414}"/>
              </a:ext>
            </a:extLst>
          </p:cNvPr>
          <p:cNvSpPr/>
          <p:nvPr/>
        </p:nvSpPr>
        <p:spPr>
          <a:xfrm>
            <a:off x="1255457" y="659932"/>
            <a:ext cx="1997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Related</a:t>
            </a:r>
            <a:r>
              <a:rPr lang="zh-CN" altLang="en-US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B7174-97A5-774E-8672-742ACD57231C}"/>
              </a:ext>
            </a:extLst>
          </p:cNvPr>
          <p:cNvSpPr txBox="1"/>
          <p:nvPr/>
        </p:nvSpPr>
        <p:spPr>
          <a:xfrm>
            <a:off x="1124354" y="1861705"/>
            <a:ext cx="104099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</a:t>
            </a:r>
          </a:p>
        </p:txBody>
      </p:sp>
    </p:spTree>
    <p:extLst>
      <p:ext uri="{BB962C8B-B14F-4D97-AF65-F5344CB8AC3E}">
        <p14:creationId xmlns:p14="http://schemas.microsoft.com/office/powerpoint/2010/main" val="32232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5339C44-A4F2-0647-ADC8-B5BA46CA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r="30140"/>
          <a:stretch/>
        </p:blipFill>
        <p:spPr>
          <a:xfrm>
            <a:off x="7363144" y="0"/>
            <a:ext cx="482885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[Rui Mao, </a:t>
            </a:r>
            <a:r>
              <a:rPr lang="en-US" altLang="zh-CN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Chenghua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Lin and Frank Guerin]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25468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1095006" y="2551837"/>
            <a:ext cx="4681090" cy="1754326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spatial relationship </a:t>
            </a: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WordNet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ynonyms and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ypernyms</a:t>
            </a:r>
          </a:p>
        </p:txBody>
      </p:sp>
    </p:spTree>
    <p:extLst>
      <p:ext uri="{BB962C8B-B14F-4D97-AF65-F5344CB8AC3E}">
        <p14:creationId xmlns:p14="http://schemas.microsoft.com/office/powerpoint/2010/main" val="15548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9BD16-A1F9-6D48-B062-790E01277438}"/>
              </a:ext>
            </a:extLst>
          </p:cNvPr>
          <p:cNvSpPr txBox="1"/>
          <p:nvPr/>
        </p:nvSpPr>
        <p:spPr>
          <a:xfrm>
            <a:off x="5927729" y="3105834"/>
            <a:ext cx="560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 on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Continuous Bag of Words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(CBOW) and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</a:t>
            </a:r>
          </a:p>
          <a:p>
            <a:pPr algn="ctr"/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Skip-gram, a reverse of CBOW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2286000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4D68E-760A-4B48-8887-189F8F31412D}"/>
              </a:ext>
            </a:extLst>
          </p:cNvPr>
          <p:cNvSpPr/>
          <p:nvPr/>
        </p:nvSpPr>
        <p:spPr>
          <a:xfrm>
            <a:off x="642425" y="4687499"/>
            <a:ext cx="457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 is trained by maximizing the probability of predicting a center word, given its context </a:t>
            </a:r>
          </a:p>
        </p:txBody>
      </p:sp>
    </p:spTree>
    <p:extLst>
      <p:ext uri="{BB962C8B-B14F-4D97-AF65-F5344CB8AC3E}">
        <p14:creationId xmlns:p14="http://schemas.microsoft.com/office/powerpoint/2010/main" val="35200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727CF-CBF7-0C4D-A814-C27718EA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58" y="2891446"/>
            <a:ext cx="2384786" cy="537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24418" y="19493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is trained by maximizing the probability of predicting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centre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word, given its context.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1792D-EE80-2742-90F5-248EE5D37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248" y="4398686"/>
            <a:ext cx="2680606" cy="1282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E21CE4-61C5-1149-ABA7-5577C767EEF7}"/>
              </a:ext>
            </a:extLst>
          </p:cNvPr>
          <p:cNvSpPr/>
          <p:nvPr/>
        </p:nvSpPr>
        <p:spPr>
          <a:xfrm>
            <a:off x="403557" y="3826456"/>
            <a:ext cx="3412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CBOW’s hidden layer is defined as: 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52F6F70-A2F2-8B40-8231-33C1308983B4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79160" y="27981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probability of predicting a center word in its context is given by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function below: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2A41C-1F55-E249-8BF7-BC5028D13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28" y="3647339"/>
            <a:ext cx="3412986" cy="1095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10741308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DBE87-A4D6-5542-9EED-7DA6CEC3A12B}"/>
              </a:ext>
            </a:extLst>
          </p:cNvPr>
          <p:cNvSpPr/>
          <p:nvPr/>
        </p:nvSpPr>
        <p:spPr>
          <a:xfrm>
            <a:off x="1589348" y="1531281"/>
            <a:ext cx="334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 is the reverse of CBOW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64503-372A-B249-81CD-5F96DCBA8B2E}"/>
              </a:ext>
            </a:extLst>
          </p:cNvPr>
          <p:cNvSpPr/>
          <p:nvPr/>
        </p:nvSpPr>
        <p:spPr>
          <a:xfrm>
            <a:off x="403556" y="2693010"/>
            <a:ext cx="77565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Maximize the probability of predicting each context word, given a center word: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Hidden layer is defined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a context word: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2C825-7E38-2D47-A628-6208D7A33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48" y="3139713"/>
            <a:ext cx="2811868" cy="578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C01EE-BCA7-0D43-A86C-E919C2B5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48" y="4208524"/>
            <a:ext cx="2618715" cy="604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259FC-0B27-D549-BDC5-AD3D597D5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348" y="5303080"/>
            <a:ext cx="2972976" cy="13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0DD0E0-0D42-3E41-830C-50D9FEA099B6}"/>
              </a:ext>
            </a:extLst>
          </p:cNvPr>
          <p:cNvSpPr/>
          <p:nvPr/>
        </p:nvSpPr>
        <p:spPr>
          <a:xfrm>
            <a:off x="1084771" y="3042514"/>
            <a:ext cx="100224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names of center word and context word embeddings are reversed in CBOW and Skip-gram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embeddings represent both input and output vectors.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87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4661F-FFC3-E243-A895-F221847E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1473200"/>
            <a:ext cx="4711700" cy="39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 233">
            <a:extLst>
              <a:ext uri="{FF2B5EF4-FFF2-40B4-BE49-F238E27FC236}">
                <a16:creationId xmlns:a16="http://schemas.microsoft.com/office/drawing/2014/main" id="{FF9854A5-EC82-D442-8F53-C064945FC092}"/>
              </a:ext>
            </a:extLst>
          </p:cNvPr>
          <p:cNvSpPr/>
          <p:nvPr/>
        </p:nvSpPr>
        <p:spPr>
          <a:xfrm>
            <a:off x="6829183" y="1443841"/>
            <a:ext cx="4681090" cy="3970318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Wikipedia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dumps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Separate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center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context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synonyms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hypernyms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augment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(candidate)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identify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best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fit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maximum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weight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determine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attribute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cosine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similarity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literal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or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metaphoric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7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48797-1FD7-AF4E-923D-5A38068C1A41}"/>
              </a:ext>
            </a:extLst>
          </p:cNvPr>
          <p:cNvSpPr/>
          <p:nvPr/>
        </p:nvSpPr>
        <p:spPr>
          <a:xfrm>
            <a:off x="3435551" y="2305615"/>
            <a:ext cx="726109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The initial neural network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 </a:t>
            </a:r>
          </a:p>
        </p:txBody>
      </p:sp>
    </p:spTree>
    <p:extLst>
      <p:ext uri="{BB962C8B-B14F-4D97-AF65-F5344CB8AC3E}">
        <p14:creationId xmlns:p14="http://schemas.microsoft.com/office/powerpoint/2010/main" val="36576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902471" y="3349517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Background &amp; Introduction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784592" y="1988840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0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initial neural network implementation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图片 2">
            <a:extLst>
              <a:ext uri="{FF2B5EF4-FFF2-40B4-BE49-F238E27FC236}">
                <a16:creationId xmlns:a16="http://schemas.microsoft.com/office/drawing/2014/main" id="{2A8B1E53-9581-CF4C-8918-FC770AFE31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7" y="1827976"/>
            <a:ext cx="3462910" cy="3202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0D3DCA-9859-0E49-BB36-5AD1423C094D}"/>
              </a:ext>
            </a:extLst>
          </p:cNvPr>
          <p:cNvSpPr/>
          <p:nvPr/>
        </p:nvSpPr>
        <p:spPr>
          <a:xfrm>
            <a:off x="681727" y="2783254"/>
            <a:ext cx="562686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Treat as a tagging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Train</a:t>
            </a:r>
            <a:r>
              <a:rPr lang="zh-CN" alt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without any manual 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xperiment with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multilayer </a:t>
            </a:r>
            <a:r>
              <a:rPr lang="en-US" sz="2000" kern="0" dirty="0" err="1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perceptrons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 connected feedforward neural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 Gao,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Eunsol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Yejin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Luke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Zettlemoyer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60285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939423" y="2828835"/>
            <a:ext cx="4992256" cy="1200329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Construct the interaction relation between target word and context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-&gt;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semantic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model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66B1F-38B6-AC44-8F19-6516D826D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8" r="30027"/>
          <a:stretch/>
        </p:blipFill>
        <p:spPr>
          <a:xfrm>
            <a:off x="7322049" y="0"/>
            <a:ext cx="486995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9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96287C-A74B-4840-93DF-97EA54DDBE68}"/>
              </a:ext>
            </a:extLst>
          </p:cNvPr>
          <p:cNvSpPr/>
          <p:nvPr/>
        </p:nvSpPr>
        <p:spPr>
          <a:xfrm>
            <a:off x="260238" y="1043085"/>
            <a:ext cx="40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E3EA-C9AA-284B-85DE-7B7F08CE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00" y="3527263"/>
            <a:ext cx="3911800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E4A37-A2F0-324B-BFCB-7E636D531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" r="855"/>
          <a:stretch/>
        </p:blipFill>
        <p:spPr>
          <a:xfrm>
            <a:off x="8280200" y="0"/>
            <a:ext cx="3909213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7CDEED-AE86-A74F-8FA0-486706A23806}"/>
              </a:ext>
            </a:extLst>
          </p:cNvPr>
          <p:cNvSpPr/>
          <p:nvPr/>
        </p:nvSpPr>
        <p:spPr>
          <a:xfrm>
            <a:off x="1079761" y="25074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ased on bi-directional LSTMs (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augments with contextualized word embedding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index embedding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indicate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attention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F4EB6-2ADC-6D43-B220-D432691E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1" r="50000"/>
          <a:stretch/>
        </p:blipFill>
        <p:spPr>
          <a:xfrm>
            <a:off x="7414054" y="0"/>
            <a:ext cx="477794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7CBA27-6949-6A4B-A27E-6A2B03E88A58}"/>
              </a:ext>
            </a:extLst>
          </p:cNvPr>
          <p:cNvSpPr/>
          <p:nvPr/>
        </p:nvSpPr>
        <p:spPr>
          <a:xfrm>
            <a:off x="681727" y="2136338"/>
            <a:ext cx="616072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U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tilize the pre-trained word vector for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the combination of CNN and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local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global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ull-connected CRF or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layer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475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5350476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5D682-418F-7D4D-A443-68767AFEF915}"/>
              </a:ext>
            </a:extLst>
          </p:cNvPr>
          <p:cNvSpPr/>
          <p:nvPr/>
        </p:nvSpPr>
        <p:spPr>
          <a:xfrm>
            <a:off x="285284" y="994032"/>
            <a:ext cx="201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lemmatization</a:t>
            </a:r>
            <a:r>
              <a:rPr lang="zh-CN" alt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4621428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395012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interpretation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4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03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ntuition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475105" y="2424620"/>
            <a:ext cx="5218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Our task: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a </a:t>
            </a:r>
            <a:r>
              <a:rPr lang="en-US" altLang="zh-CN" sz="3200" dirty="0">
                <a:solidFill>
                  <a:schemeClr val="bg1"/>
                </a:solidFill>
                <a:latin typeface="Arial"/>
                <a:ea typeface="微软雅黑"/>
              </a:rPr>
              <a:t>literal meaning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 replace it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079966" y="2763175"/>
            <a:ext cx="6320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devoured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  ?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</p:txBody>
      </p:sp>
    </p:spTree>
    <p:extLst>
      <p:ext uri="{BB962C8B-B14F-4D97-AF65-F5344CB8AC3E}">
        <p14:creationId xmlns:p14="http://schemas.microsoft.com/office/powerpoint/2010/main" val="31952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Main problem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Context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Culture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4062179" y="436564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Target Word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4062179" y="475790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CBOW(Continuous Bag-Of-Words Model) 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linguistic theory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4255401" y="4821212"/>
            <a:ext cx="3938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Semantic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Neg/pos</a:t>
            </a:r>
          </a:p>
        </p:txBody>
      </p:sp>
    </p:spTree>
    <p:extLst>
      <p:ext uri="{BB962C8B-B14F-4D97-AF65-F5344CB8AC3E}">
        <p14:creationId xmlns:p14="http://schemas.microsoft.com/office/powerpoint/2010/main" val="4170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Using metaphor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25915" y="3198167"/>
            <a:ext cx="547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do human understand metaphors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13E8D8-585F-461B-B8BD-A005128439CD}"/>
              </a:ext>
            </a:extLst>
          </p:cNvPr>
          <p:cNvSpPr/>
          <p:nvPr/>
        </p:nvSpPr>
        <p:spPr>
          <a:xfrm>
            <a:off x="6776264" y="3032039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money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005D7E-1B1C-4FE3-B41C-112AF59E261F}"/>
              </a:ext>
            </a:extLst>
          </p:cNvPr>
          <p:cNvSpPr/>
          <p:nvPr/>
        </p:nvSpPr>
        <p:spPr>
          <a:xfrm>
            <a:off x="6530649" y="4645902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Knowledge!!!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918F653-9E6E-4EB9-8864-9F3900D41A7F}"/>
              </a:ext>
            </a:extLst>
          </p:cNvPr>
          <p:cNvCxnSpPr>
            <a:cxnSpLocks/>
          </p:cNvCxnSpPr>
          <p:nvPr/>
        </p:nvCxnSpPr>
        <p:spPr>
          <a:xfrm flipV="1">
            <a:off x="9330431" y="3825959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A43496D-5FDB-4651-8A9E-1C9E89362429}"/>
              </a:ext>
            </a:extLst>
          </p:cNvPr>
          <p:cNvCxnSpPr>
            <a:cxnSpLocks/>
          </p:cNvCxnSpPr>
          <p:nvPr/>
        </p:nvCxnSpPr>
        <p:spPr>
          <a:xfrm flipV="1">
            <a:off x="10042706" y="2330386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050EC19-D2EF-42A6-80E9-D4AFC160A8A0}"/>
              </a:ext>
            </a:extLst>
          </p:cNvPr>
          <p:cNvSpPr/>
          <p:nvPr/>
        </p:nvSpPr>
        <p:spPr>
          <a:xfrm>
            <a:off x="7712746" y="1432675"/>
            <a:ext cx="3839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treasure</a:t>
            </a:r>
          </a:p>
        </p:txBody>
      </p:sp>
    </p:spTree>
    <p:extLst>
      <p:ext uri="{BB962C8B-B14F-4D97-AF65-F5344CB8AC3E}">
        <p14:creationId xmlns:p14="http://schemas.microsoft.com/office/powerpoint/2010/main" val="5258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What is metaphor?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7A31C22-E23E-4778-9F68-1EC81CE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38" y="2068946"/>
            <a:ext cx="3986553" cy="319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520874" y="2632275"/>
            <a:ext cx="5218544" cy="159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Metaphor does not use “as” or “like” for figurative description. It describe things </a:t>
            </a:r>
            <a:r>
              <a:rPr lang="en-US" altLang="zh-CN" sz="2000" dirty="0">
                <a:solidFill>
                  <a:schemeClr val="accent3"/>
                </a:solidFill>
                <a:latin typeface="Raleway" panose="020B0503030101060003" pitchFamily="34" charset="0"/>
                <a:ea typeface="+mj-ea"/>
              </a:rPr>
              <a:t>with vivid explanations for some abstract experience and perception</a:t>
            </a: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. 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127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target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6877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same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similar word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355107" y="1872400"/>
            <a:ext cx="11083552" cy="1821656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1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4967" y="2300320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aircraft’s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regarded as the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heart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1932582" y="4517349"/>
            <a:ext cx="11012744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the same property from both words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knowledge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1856034-D6FF-4540-9846-B686CAC4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33" y="2331501"/>
            <a:ext cx="7319534" cy="9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D27EF0-72B6-4E3D-A24C-6954C979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47" y="4274123"/>
            <a:ext cx="8303371" cy="95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889760" y="1805334"/>
            <a:ext cx="8128000" cy="185420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Classification on metaphor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6A7C2E6-05BA-46EB-B10F-7C5E26C9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11330"/>
              </p:ext>
            </p:extLst>
          </p:nvPr>
        </p:nvGraphicFramePr>
        <p:xfrm>
          <a:off x="1889760" y="17864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808381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125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property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similarity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63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important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0.0214371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0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efficient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0.0146519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7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disruptive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0.0146124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4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conventional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0.0145793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12019"/>
                  </a:ext>
                </a:extLst>
              </a:tr>
            </a:tbl>
          </a:graphicData>
        </a:graphic>
      </p:graphicFrame>
      <p:sp>
        <p:nvSpPr>
          <p:cNvPr id="39" name="矩形 38">
            <a:extLst>
              <a:ext uri="{FF2B5EF4-FFF2-40B4-BE49-F238E27FC236}">
                <a16:creationId xmlns:a16="http://schemas.microsoft.com/office/drawing/2014/main" id="{88C505DB-0C65-4539-95CA-510D03CC9456}"/>
              </a:ext>
            </a:extLst>
          </p:cNvPr>
          <p:cNvSpPr/>
          <p:nvPr/>
        </p:nvSpPr>
        <p:spPr>
          <a:xfrm>
            <a:off x="3868633" y="4091773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important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7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Knowledge base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WordNet: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erbNet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408069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815572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Interlinked by means of conceptual-semantic and lexical relations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largest on-line network of English verbs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518535" y="4878877"/>
            <a:ext cx="413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Based on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sememe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义原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 of Chinese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A496A1-9B23-4436-99A9-4891788C0671}"/>
              </a:ext>
            </a:extLst>
          </p:cNvPr>
          <p:cNvSpPr/>
          <p:nvPr/>
        </p:nvSpPr>
        <p:spPr>
          <a:xfrm>
            <a:off x="6441126" y="4426622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‘Ling’ word vector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103FDA-C819-492C-9A2F-54836B7B8D2B}"/>
              </a:ext>
            </a:extLst>
          </p:cNvPr>
          <p:cNvSpPr/>
          <p:nvPr/>
        </p:nvSpPr>
        <p:spPr>
          <a:xfrm>
            <a:off x="6441126" y="4834125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C284881-72A6-4F4D-B198-F251E3CE3696}"/>
              </a:ext>
            </a:extLst>
          </p:cNvPr>
          <p:cNvSpPr/>
          <p:nvPr/>
        </p:nvSpPr>
        <p:spPr>
          <a:xfrm>
            <a:off x="6441126" y="4897430"/>
            <a:ext cx="4132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Non-distributional Word Vector Representations</a:t>
            </a:r>
          </a:p>
        </p:txBody>
      </p:sp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EA45EBEC-C991-4FE5-BEE6-4054F9A9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0" y="1332792"/>
            <a:ext cx="5854577" cy="489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66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121239" y="1946800"/>
            <a:ext cx="10162278" cy="167529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1222617" y="1946799"/>
            <a:ext cx="10256210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experts started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examining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the Soviet Union with a microscope to study perceived changes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pic>
        <p:nvPicPr>
          <p:cNvPr id="20" name="Picture 2" descr="Scientist use light microscope to examine Petri dish - Stock Image ...">
            <a:extLst>
              <a:ext uri="{FF2B5EF4-FFF2-40B4-BE49-F238E27FC236}">
                <a16:creationId xmlns:a16="http://schemas.microsoft.com/office/drawing/2014/main" id="{D5C52AF9-F436-466A-A839-122808DD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50" y="4052585"/>
            <a:ext cx="3748499" cy="250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pic>
        <p:nvPicPr>
          <p:cNvPr id="38" name="图片 37" descr="手机屏幕截图&#10;&#10;描述已自动生成">
            <a:extLst>
              <a:ext uri="{FF2B5EF4-FFF2-40B4-BE49-F238E27FC236}">
                <a16:creationId xmlns:a16="http://schemas.microsoft.com/office/drawing/2014/main" id="{EDDF9419-3E42-4419-8844-C4C41512F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0" y="1550466"/>
            <a:ext cx="9805682" cy="240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3B69A0-030D-4372-B21B-4119C406AAF6}"/>
              </a:ext>
            </a:extLst>
          </p:cNvPr>
          <p:cNvSpPr/>
          <p:nvPr/>
        </p:nvSpPr>
        <p:spPr>
          <a:xfrm>
            <a:off x="3276600" y="2377440"/>
            <a:ext cx="7269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2787AA-9D96-41A3-9116-45DD73900E61}"/>
              </a:ext>
            </a:extLst>
          </p:cNvPr>
          <p:cNvSpPr/>
          <p:nvPr/>
        </p:nvSpPr>
        <p:spPr>
          <a:xfrm>
            <a:off x="3474720" y="2716276"/>
            <a:ext cx="6126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771AFC-6CFB-431D-ABC1-12B50AAA13A5}"/>
              </a:ext>
            </a:extLst>
          </p:cNvPr>
          <p:cNvSpPr/>
          <p:nvPr/>
        </p:nvSpPr>
        <p:spPr>
          <a:xfrm>
            <a:off x="2919594" y="4781125"/>
            <a:ext cx="6947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Build a candidate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Use CBOW model and Cosine similarity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9559956-4447-4DC8-8CA0-6CC3E144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0" y="1284230"/>
            <a:ext cx="5834964" cy="485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limited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494355" y="2277162"/>
            <a:ext cx="46016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public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 End-to-end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Human evaluation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51D5EA-A3A2-4196-B8E7-D235508A00E2}"/>
              </a:ext>
            </a:extLst>
          </p:cNvPr>
          <p:cNvSpPr/>
          <p:nvPr/>
        </p:nvSpPr>
        <p:spPr>
          <a:xfrm>
            <a:off x="6613038" y="3384720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Design interface</a:t>
            </a:r>
          </a:p>
        </p:txBody>
      </p:sp>
    </p:spTree>
    <p:extLst>
      <p:ext uri="{BB962C8B-B14F-4D97-AF65-F5344CB8AC3E}">
        <p14:creationId xmlns:p14="http://schemas.microsoft.com/office/powerpoint/2010/main" val="17943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355549" y="2889237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Our current process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and timeline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5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7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59660" y="91388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Innovations on existed models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5" name="Freeform 28">
            <a:extLst>
              <a:ext uri="{FF2B5EF4-FFF2-40B4-BE49-F238E27FC236}">
                <a16:creationId xmlns:a16="http://schemas.microsoft.com/office/drawing/2014/main" id="{3201ED77-328C-4703-82EB-5B92F39A5F7D}"/>
              </a:ext>
            </a:extLst>
          </p:cNvPr>
          <p:cNvSpPr>
            <a:spLocks/>
          </p:cNvSpPr>
          <p:nvPr/>
        </p:nvSpPr>
        <p:spPr bwMode="auto">
          <a:xfrm>
            <a:off x="4505776" y="3959725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030A0">
              <a:alpha val="5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6" name="Freeform 29">
            <a:extLst>
              <a:ext uri="{FF2B5EF4-FFF2-40B4-BE49-F238E27FC236}">
                <a16:creationId xmlns:a16="http://schemas.microsoft.com/office/drawing/2014/main" id="{CD885AB3-7601-4438-8E69-80A80E05C577}"/>
              </a:ext>
            </a:extLst>
          </p:cNvPr>
          <p:cNvSpPr>
            <a:spLocks/>
          </p:cNvSpPr>
          <p:nvPr/>
        </p:nvSpPr>
        <p:spPr bwMode="auto">
          <a:xfrm>
            <a:off x="5814461" y="1787786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30">
            <a:extLst>
              <a:ext uri="{FF2B5EF4-FFF2-40B4-BE49-F238E27FC236}">
                <a16:creationId xmlns:a16="http://schemas.microsoft.com/office/drawing/2014/main" id="{A667F98C-6060-40CC-9204-0D20742907EE}"/>
              </a:ext>
            </a:extLst>
          </p:cNvPr>
          <p:cNvSpPr>
            <a:spLocks/>
          </p:cNvSpPr>
          <p:nvPr/>
        </p:nvSpPr>
        <p:spPr bwMode="auto">
          <a:xfrm>
            <a:off x="4824396" y="2590399"/>
            <a:ext cx="2543208" cy="2202980"/>
          </a:xfrm>
          <a:custGeom>
            <a:avLst/>
            <a:gdLst>
              <a:gd name="T0" fmla="*/ 0 w 1495"/>
              <a:gd name="T1" fmla="*/ 648 h 1295"/>
              <a:gd name="T2" fmla="*/ 374 w 1495"/>
              <a:gd name="T3" fmla="*/ 0 h 1295"/>
              <a:gd name="T4" fmla="*/ 1121 w 1495"/>
              <a:gd name="T5" fmla="*/ 0 h 1295"/>
              <a:gd name="T6" fmla="*/ 1495 w 1495"/>
              <a:gd name="T7" fmla="*/ 648 h 1295"/>
              <a:gd name="T8" fmla="*/ 1121 w 1495"/>
              <a:gd name="T9" fmla="*/ 1295 h 1295"/>
              <a:gd name="T10" fmla="*/ 374 w 1495"/>
              <a:gd name="T11" fmla="*/ 1295 h 1295"/>
              <a:gd name="T12" fmla="*/ 0 w 1495"/>
              <a:gd name="T13" fmla="*/ 648 h 1295"/>
              <a:gd name="T14" fmla="*/ 0 w 1495"/>
              <a:gd name="T15" fmla="*/ 648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5" h="1295">
                <a:moveTo>
                  <a:pt x="0" y="648"/>
                </a:moveTo>
                <a:lnTo>
                  <a:pt x="374" y="0"/>
                </a:lnTo>
                <a:lnTo>
                  <a:pt x="1121" y="0"/>
                </a:lnTo>
                <a:lnTo>
                  <a:pt x="1495" y="648"/>
                </a:lnTo>
                <a:lnTo>
                  <a:pt x="1121" y="1295"/>
                </a:lnTo>
                <a:lnTo>
                  <a:pt x="374" y="1295"/>
                </a:lnTo>
                <a:lnTo>
                  <a:pt x="0" y="648"/>
                </a:lnTo>
                <a:lnTo>
                  <a:pt x="0" y="648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31">
            <a:extLst>
              <a:ext uri="{FF2B5EF4-FFF2-40B4-BE49-F238E27FC236}">
                <a16:creationId xmlns:a16="http://schemas.microsoft.com/office/drawing/2014/main" id="{1BCAC8A2-C880-40A3-813B-D3BED1FD159C}"/>
              </a:ext>
            </a:extLst>
          </p:cNvPr>
          <p:cNvSpPr>
            <a:spLocks/>
          </p:cNvSpPr>
          <p:nvPr/>
        </p:nvSpPr>
        <p:spPr bwMode="auto">
          <a:xfrm>
            <a:off x="5294762" y="2991868"/>
            <a:ext cx="1602476" cy="1388132"/>
          </a:xfrm>
          <a:custGeom>
            <a:avLst/>
            <a:gdLst>
              <a:gd name="T0" fmla="*/ 0 w 942"/>
              <a:gd name="T1" fmla="*/ 408 h 816"/>
              <a:gd name="T2" fmla="*/ 236 w 942"/>
              <a:gd name="T3" fmla="*/ 0 h 816"/>
              <a:gd name="T4" fmla="*/ 707 w 942"/>
              <a:gd name="T5" fmla="*/ 0 h 816"/>
              <a:gd name="T6" fmla="*/ 942 w 942"/>
              <a:gd name="T7" fmla="*/ 408 h 816"/>
              <a:gd name="T8" fmla="*/ 707 w 942"/>
              <a:gd name="T9" fmla="*/ 816 h 816"/>
              <a:gd name="T10" fmla="*/ 236 w 942"/>
              <a:gd name="T11" fmla="*/ 816 h 816"/>
              <a:gd name="T12" fmla="*/ 0 w 942"/>
              <a:gd name="T13" fmla="*/ 408 h 816"/>
              <a:gd name="T14" fmla="*/ 0 w 942"/>
              <a:gd name="T15" fmla="*/ 408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2" h="816">
                <a:moveTo>
                  <a:pt x="0" y="408"/>
                </a:moveTo>
                <a:lnTo>
                  <a:pt x="236" y="0"/>
                </a:lnTo>
                <a:lnTo>
                  <a:pt x="707" y="0"/>
                </a:lnTo>
                <a:lnTo>
                  <a:pt x="942" y="408"/>
                </a:lnTo>
                <a:lnTo>
                  <a:pt x="707" y="816"/>
                </a:lnTo>
                <a:lnTo>
                  <a:pt x="236" y="816"/>
                </a:lnTo>
                <a:lnTo>
                  <a:pt x="0" y="408"/>
                </a:lnTo>
                <a:lnTo>
                  <a:pt x="0" y="4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9" name="Freeform 32">
            <a:extLst>
              <a:ext uri="{FF2B5EF4-FFF2-40B4-BE49-F238E27FC236}">
                <a16:creationId xmlns:a16="http://schemas.microsoft.com/office/drawing/2014/main" id="{4A60B31B-7E5C-44AE-BEFC-366D3608DFD2}"/>
              </a:ext>
            </a:extLst>
          </p:cNvPr>
          <p:cNvSpPr>
            <a:spLocks/>
          </p:cNvSpPr>
          <p:nvPr/>
        </p:nvSpPr>
        <p:spPr bwMode="auto">
          <a:xfrm>
            <a:off x="4314372" y="2419121"/>
            <a:ext cx="809971" cy="771003"/>
          </a:xfrm>
          <a:custGeom>
            <a:avLst/>
            <a:gdLst>
              <a:gd name="T0" fmla="*/ 582 w 582"/>
              <a:gd name="T1" fmla="*/ 305 h 554"/>
              <a:gd name="T2" fmla="*/ 303 w 582"/>
              <a:gd name="T3" fmla="*/ 144 h 554"/>
              <a:gd name="T4" fmla="*/ 388 w 582"/>
              <a:gd name="T5" fmla="*/ 88 h 554"/>
              <a:gd name="T6" fmla="*/ 234 w 582"/>
              <a:gd name="T7" fmla="*/ 0 h 554"/>
              <a:gd name="T8" fmla="*/ 15 w 582"/>
              <a:gd name="T9" fmla="*/ 145 h 554"/>
              <a:gd name="T10" fmla="*/ 0 w 582"/>
              <a:gd name="T11" fmla="*/ 407 h 554"/>
              <a:gd name="T12" fmla="*/ 153 w 582"/>
              <a:gd name="T13" fmla="*/ 495 h 554"/>
              <a:gd name="T14" fmla="*/ 159 w 582"/>
              <a:gd name="T15" fmla="*/ 393 h 554"/>
              <a:gd name="T16" fmla="*/ 438 w 582"/>
              <a:gd name="T17" fmla="*/ 554 h 554"/>
              <a:gd name="T18" fmla="*/ 582 w 582"/>
              <a:gd name="T19" fmla="*/ 305 h 554"/>
              <a:gd name="T20" fmla="*/ 582 w 582"/>
              <a:gd name="T21" fmla="*/ 305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4">
                <a:moveTo>
                  <a:pt x="582" y="305"/>
                </a:moveTo>
                <a:lnTo>
                  <a:pt x="303" y="144"/>
                </a:lnTo>
                <a:lnTo>
                  <a:pt x="388" y="88"/>
                </a:lnTo>
                <a:lnTo>
                  <a:pt x="234" y="0"/>
                </a:lnTo>
                <a:lnTo>
                  <a:pt x="15" y="145"/>
                </a:lnTo>
                <a:lnTo>
                  <a:pt x="0" y="407"/>
                </a:lnTo>
                <a:lnTo>
                  <a:pt x="153" y="495"/>
                </a:lnTo>
                <a:lnTo>
                  <a:pt x="159" y="393"/>
                </a:lnTo>
                <a:lnTo>
                  <a:pt x="438" y="554"/>
                </a:lnTo>
                <a:lnTo>
                  <a:pt x="582" y="305"/>
                </a:lnTo>
                <a:lnTo>
                  <a:pt x="582" y="305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33">
            <a:extLst>
              <a:ext uri="{FF2B5EF4-FFF2-40B4-BE49-F238E27FC236}">
                <a16:creationId xmlns:a16="http://schemas.microsoft.com/office/drawing/2014/main" id="{B7234F64-6E78-485D-A0E2-C69FA4D1382F}"/>
              </a:ext>
            </a:extLst>
          </p:cNvPr>
          <p:cNvSpPr>
            <a:spLocks/>
          </p:cNvSpPr>
          <p:nvPr/>
        </p:nvSpPr>
        <p:spPr bwMode="auto">
          <a:xfrm>
            <a:off x="7067657" y="4248393"/>
            <a:ext cx="751109" cy="716264"/>
          </a:xfrm>
          <a:custGeom>
            <a:avLst/>
            <a:gdLst>
              <a:gd name="T0" fmla="*/ 0 w 582"/>
              <a:gd name="T1" fmla="*/ 249 h 555"/>
              <a:gd name="T2" fmla="*/ 279 w 582"/>
              <a:gd name="T3" fmla="*/ 410 h 555"/>
              <a:gd name="T4" fmla="*/ 194 w 582"/>
              <a:gd name="T5" fmla="*/ 466 h 555"/>
              <a:gd name="T6" fmla="*/ 347 w 582"/>
              <a:gd name="T7" fmla="*/ 555 h 555"/>
              <a:gd name="T8" fmla="*/ 566 w 582"/>
              <a:gd name="T9" fmla="*/ 410 h 555"/>
              <a:gd name="T10" fmla="*/ 582 w 582"/>
              <a:gd name="T11" fmla="*/ 147 h 555"/>
              <a:gd name="T12" fmla="*/ 429 w 582"/>
              <a:gd name="T13" fmla="*/ 59 h 555"/>
              <a:gd name="T14" fmla="*/ 423 w 582"/>
              <a:gd name="T15" fmla="*/ 161 h 555"/>
              <a:gd name="T16" fmla="*/ 143 w 582"/>
              <a:gd name="T17" fmla="*/ 0 h 555"/>
              <a:gd name="T18" fmla="*/ 0 w 582"/>
              <a:gd name="T19" fmla="*/ 249 h 555"/>
              <a:gd name="T20" fmla="*/ 0 w 582"/>
              <a:gd name="T21" fmla="*/ 249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5">
                <a:moveTo>
                  <a:pt x="0" y="249"/>
                </a:moveTo>
                <a:lnTo>
                  <a:pt x="279" y="410"/>
                </a:lnTo>
                <a:lnTo>
                  <a:pt x="194" y="466"/>
                </a:lnTo>
                <a:lnTo>
                  <a:pt x="347" y="555"/>
                </a:lnTo>
                <a:lnTo>
                  <a:pt x="566" y="410"/>
                </a:lnTo>
                <a:lnTo>
                  <a:pt x="582" y="147"/>
                </a:lnTo>
                <a:lnTo>
                  <a:pt x="429" y="59"/>
                </a:lnTo>
                <a:lnTo>
                  <a:pt x="423" y="161"/>
                </a:lnTo>
                <a:lnTo>
                  <a:pt x="143" y="0"/>
                </a:lnTo>
                <a:lnTo>
                  <a:pt x="0" y="249"/>
                </a:lnTo>
                <a:lnTo>
                  <a:pt x="0" y="249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34">
            <a:extLst>
              <a:ext uri="{FF2B5EF4-FFF2-40B4-BE49-F238E27FC236}">
                <a16:creationId xmlns:a16="http://schemas.microsoft.com/office/drawing/2014/main" id="{E5F0F7B7-A496-4C58-A8E0-17361DC1E31D}"/>
              </a:ext>
            </a:extLst>
          </p:cNvPr>
          <p:cNvSpPr>
            <a:spLocks/>
          </p:cNvSpPr>
          <p:nvPr/>
        </p:nvSpPr>
        <p:spPr bwMode="auto">
          <a:xfrm>
            <a:off x="7476199" y="1569153"/>
            <a:ext cx="675354" cy="643032"/>
          </a:xfrm>
          <a:custGeom>
            <a:avLst/>
            <a:gdLst>
              <a:gd name="T0" fmla="*/ 0 w 397"/>
              <a:gd name="T1" fmla="*/ 208 h 378"/>
              <a:gd name="T2" fmla="*/ 190 w 397"/>
              <a:gd name="T3" fmla="*/ 98 h 378"/>
              <a:gd name="T4" fmla="*/ 132 w 397"/>
              <a:gd name="T5" fmla="*/ 60 h 378"/>
              <a:gd name="T6" fmla="*/ 237 w 397"/>
              <a:gd name="T7" fmla="*/ 0 h 378"/>
              <a:gd name="T8" fmla="*/ 386 w 397"/>
              <a:gd name="T9" fmla="*/ 98 h 378"/>
              <a:gd name="T10" fmla="*/ 397 w 397"/>
              <a:gd name="T11" fmla="*/ 278 h 378"/>
              <a:gd name="T12" fmla="*/ 293 w 397"/>
              <a:gd name="T13" fmla="*/ 338 h 378"/>
              <a:gd name="T14" fmla="*/ 288 w 397"/>
              <a:gd name="T15" fmla="*/ 268 h 378"/>
              <a:gd name="T16" fmla="*/ 98 w 397"/>
              <a:gd name="T17" fmla="*/ 378 h 378"/>
              <a:gd name="T18" fmla="*/ 0 w 397"/>
              <a:gd name="T19" fmla="*/ 208 h 378"/>
              <a:gd name="T20" fmla="*/ 0 w 397"/>
              <a:gd name="T21" fmla="*/ 20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0" y="208"/>
                </a:moveTo>
                <a:lnTo>
                  <a:pt x="190" y="98"/>
                </a:lnTo>
                <a:lnTo>
                  <a:pt x="132" y="60"/>
                </a:lnTo>
                <a:lnTo>
                  <a:pt x="237" y="0"/>
                </a:lnTo>
                <a:lnTo>
                  <a:pt x="386" y="98"/>
                </a:lnTo>
                <a:lnTo>
                  <a:pt x="397" y="278"/>
                </a:lnTo>
                <a:lnTo>
                  <a:pt x="293" y="338"/>
                </a:lnTo>
                <a:lnTo>
                  <a:pt x="288" y="268"/>
                </a:lnTo>
                <a:lnTo>
                  <a:pt x="98" y="378"/>
                </a:lnTo>
                <a:lnTo>
                  <a:pt x="0" y="208"/>
                </a:lnTo>
                <a:lnTo>
                  <a:pt x="0" y="208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35">
            <a:extLst>
              <a:ext uri="{FF2B5EF4-FFF2-40B4-BE49-F238E27FC236}">
                <a16:creationId xmlns:a16="http://schemas.microsoft.com/office/drawing/2014/main" id="{ADB3F532-5D8C-4960-9FDA-12A66E7E9096}"/>
              </a:ext>
            </a:extLst>
          </p:cNvPr>
          <p:cNvSpPr>
            <a:spLocks/>
          </p:cNvSpPr>
          <p:nvPr/>
        </p:nvSpPr>
        <p:spPr bwMode="auto">
          <a:xfrm>
            <a:off x="3997926" y="5084716"/>
            <a:ext cx="675354" cy="643032"/>
          </a:xfrm>
          <a:custGeom>
            <a:avLst/>
            <a:gdLst>
              <a:gd name="T0" fmla="*/ 397 w 397"/>
              <a:gd name="T1" fmla="*/ 170 h 378"/>
              <a:gd name="T2" fmla="*/ 206 w 397"/>
              <a:gd name="T3" fmla="*/ 280 h 378"/>
              <a:gd name="T4" fmla="*/ 264 w 397"/>
              <a:gd name="T5" fmla="*/ 318 h 378"/>
              <a:gd name="T6" fmla="*/ 160 w 397"/>
              <a:gd name="T7" fmla="*/ 378 h 378"/>
              <a:gd name="T8" fmla="*/ 10 w 397"/>
              <a:gd name="T9" fmla="*/ 280 h 378"/>
              <a:gd name="T10" fmla="*/ 0 w 397"/>
              <a:gd name="T11" fmla="*/ 101 h 378"/>
              <a:gd name="T12" fmla="*/ 104 w 397"/>
              <a:gd name="T13" fmla="*/ 40 h 378"/>
              <a:gd name="T14" fmla="*/ 108 w 397"/>
              <a:gd name="T15" fmla="*/ 110 h 378"/>
              <a:gd name="T16" fmla="*/ 298 w 397"/>
              <a:gd name="T17" fmla="*/ 0 h 378"/>
              <a:gd name="T18" fmla="*/ 397 w 397"/>
              <a:gd name="T19" fmla="*/ 170 h 378"/>
              <a:gd name="T20" fmla="*/ 397 w 397"/>
              <a:gd name="T21" fmla="*/ 17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397" y="170"/>
                </a:moveTo>
                <a:lnTo>
                  <a:pt x="206" y="280"/>
                </a:lnTo>
                <a:lnTo>
                  <a:pt x="264" y="318"/>
                </a:lnTo>
                <a:lnTo>
                  <a:pt x="160" y="378"/>
                </a:lnTo>
                <a:lnTo>
                  <a:pt x="10" y="280"/>
                </a:lnTo>
                <a:lnTo>
                  <a:pt x="0" y="101"/>
                </a:lnTo>
                <a:lnTo>
                  <a:pt x="104" y="40"/>
                </a:lnTo>
                <a:lnTo>
                  <a:pt x="108" y="110"/>
                </a:lnTo>
                <a:lnTo>
                  <a:pt x="298" y="0"/>
                </a:lnTo>
                <a:lnTo>
                  <a:pt x="397" y="170"/>
                </a:lnTo>
                <a:lnTo>
                  <a:pt x="397" y="170"/>
                </a:lnTo>
                <a:close/>
              </a:path>
            </a:pathLst>
          </a:custGeom>
          <a:solidFill>
            <a:srgbClr val="7030A0">
              <a:alpha val="5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66899D19-BA0E-4F40-BD8A-40CF08FBF3EC}"/>
              </a:ext>
            </a:extLst>
          </p:cNvPr>
          <p:cNvSpPr/>
          <p:nvPr/>
        </p:nvSpPr>
        <p:spPr>
          <a:xfrm>
            <a:off x="111671" y="1234676"/>
            <a:ext cx="3929590" cy="1785104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Modify existed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Fine-tuning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Try new method for contextual embedding: Bert,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etc.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Try new concatenation of models: RNN/BiLSTM/CRF etc.</a:t>
            </a:r>
          </a:p>
        </p:txBody>
      </p:sp>
      <p:sp>
        <p:nvSpPr>
          <p:cNvPr id="228" name="Text Placeholder 1">
            <a:extLst>
              <a:ext uri="{FF2B5EF4-FFF2-40B4-BE49-F238E27FC236}">
                <a16:creationId xmlns:a16="http://schemas.microsoft.com/office/drawing/2014/main" id="{BB76AEAC-AACB-447D-AAB5-47F51B5F14EE}"/>
              </a:ext>
            </a:extLst>
          </p:cNvPr>
          <p:cNvSpPr txBox="1">
            <a:spLocks/>
          </p:cNvSpPr>
          <p:nvPr/>
        </p:nvSpPr>
        <p:spPr>
          <a:xfrm>
            <a:off x="5382835" y="3191526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improvement</a:t>
            </a:r>
            <a:endParaRPr kumimoji="0" lang="ar-SA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9" name="Text Placeholder 1">
            <a:extLst>
              <a:ext uri="{FF2B5EF4-FFF2-40B4-BE49-F238E27FC236}">
                <a16:creationId xmlns:a16="http://schemas.microsoft.com/office/drawing/2014/main" id="{D43EEE34-3458-41FC-ACEE-EC980E959307}"/>
              </a:ext>
            </a:extLst>
          </p:cNvPr>
          <p:cNvSpPr txBox="1">
            <a:spLocks/>
          </p:cNvSpPr>
          <p:nvPr/>
        </p:nvSpPr>
        <p:spPr>
          <a:xfrm>
            <a:off x="6219115" y="1880852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Linguistic realization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0" name="Text Placeholder 1">
            <a:extLst>
              <a:ext uri="{FF2B5EF4-FFF2-40B4-BE49-F238E27FC236}">
                <a16:creationId xmlns:a16="http://schemas.microsoft.com/office/drawing/2014/main" id="{1082C2FB-2832-4848-B92A-94546CDBD77F}"/>
              </a:ext>
            </a:extLst>
          </p:cNvPr>
          <p:cNvSpPr txBox="1">
            <a:spLocks/>
          </p:cNvSpPr>
          <p:nvPr/>
        </p:nvSpPr>
        <p:spPr>
          <a:xfrm>
            <a:off x="4614319" y="46552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1" name="Text Placeholder 1">
            <a:extLst>
              <a:ext uri="{FF2B5EF4-FFF2-40B4-BE49-F238E27FC236}">
                <a16:creationId xmlns:a16="http://schemas.microsoft.com/office/drawing/2014/main" id="{1E62E628-8FE9-4329-9CCF-0ADBE84B861D}"/>
              </a:ext>
            </a:extLst>
          </p:cNvPr>
          <p:cNvSpPr txBox="1">
            <a:spLocks/>
          </p:cNvSpPr>
          <p:nvPr/>
        </p:nvSpPr>
        <p:spPr>
          <a:xfrm>
            <a:off x="4637323" y="46591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2" name="Text Placeholder 1">
            <a:extLst>
              <a:ext uri="{FF2B5EF4-FFF2-40B4-BE49-F238E27FC236}">
                <a16:creationId xmlns:a16="http://schemas.microsoft.com/office/drawing/2014/main" id="{7AB5BFBB-6C9B-4959-87F7-F85974355CF8}"/>
              </a:ext>
            </a:extLst>
          </p:cNvPr>
          <p:cNvSpPr txBox="1">
            <a:spLocks/>
          </p:cNvSpPr>
          <p:nvPr/>
        </p:nvSpPr>
        <p:spPr>
          <a:xfrm>
            <a:off x="4677350" y="4688820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Knowledge </a:t>
            </a: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basis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3A246A5D-DAA0-4082-9693-3CD6C3168043}"/>
              </a:ext>
            </a:extLst>
          </p:cNvPr>
          <p:cNvSpPr/>
          <p:nvPr/>
        </p:nvSpPr>
        <p:spPr>
          <a:xfrm>
            <a:off x="8262410" y="730772"/>
            <a:ext cx="3693119" cy="203132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Apply modern linguistic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MIP and SPV implementation on Mao et al. (</a:t>
            </a:r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  <a:t>2019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 theory on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Su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et 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 may f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ind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new existed linguistic theory and apply to model</a:t>
            </a: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FA3DDC29-40B8-415E-BE3A-00F3626872E2}"/>
              </a:ext>
            </a:extLst>
          </p:cNvPr>
          <p:cNvSpPr/>
          <p:nvPr/>
        </p:nvSpPr>
        <p:spPr>
          <a:xfrm>
            <a:off x="8000390" y="4521296"/>
            <a:ext cx="3916632" cy="138499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Add more elements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Consider sentence emotion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Augment abstractness analysis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00C25665-F181-434D-8D14-46BE16B25999}"/>
              </a:ext>
            </a:extLst>
          </p:cNvPr>
          <p:cNvSpPr/>
          <p:nvPr/>
        </p:nvSpPr>
        <p:spPr>
          <a:xfrm>
            <a:off x="99599" y="4793379"/>
            <a:ext cx="3716703" cy="1569660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Apply knowledge basis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Learn how to implement the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WorkNet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HowNet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 etc. for interpretation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Find the attribute of a word.</a:t>
            </a:r>
          </a:p>
        </p:txBody>
      </p:sp>
    </p:spTree>
    <p:extLst>
      <p:ext uri="{BB962C8B-B14F-4D97-AF65-F5344CB8AC3E}">
        <p14:creationId xmlns:p14="http://schemas.microsoft.com/office/powerpoint/2010/main" val="22818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Classification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on metaphor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1183" y="1662142"/>
            <a:ext cx="11012744" cy="215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Structural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Nominal metaphor: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Life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is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journey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Life is wonderful.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Verbal metaphor: The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society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waked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up -&gt; The society realized something.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Adjectival metaphor: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bleak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song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A weak sound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769608" y="4557680"/>
            <a:ext cx="11012744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Red means the source domain and the blue means the target domain.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Other classification appears little, not discuss here.</a:t>
            </a:r>
          </a:p>
        </p:txBody>
      </p:sp>
    </p:spTree>
    <p:extLst>
      <p:ext uri="{BB962C8B-B14F-4D97-AF65-F5344CB8AC3E}">
        <p14:creationId xmlns:p14="http://schemas.microsoft.com/office/powerpoint/2010/main" val="34730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Modifying existed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4"/>
            <a:ext cx="5763587" cy="102575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Take Wu et al. 2018 model as an example: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b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may see it use Word2Vec-CNN-BiLSTM-CRF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374F0-25DF-4B19-A558-27BF14C8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28" y="2122844"/>
            <a:ext cx="3381375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459EC8-C333-44A4-ABE3-D8CCA2E7D6BB}"/>
              </a:ext>
            </a:extLst>
          </p:cNvPr>
          <p:cNvGrpSpPr/>
          <p:nvPr/>
        </p:nvGrpSpPr>
        <p:grpSpPr>
          <a:xfrm>
            <a:off x="1472675" y="5374660"/>
            <a:ext cx="2637393" cy="218890"/>
            <a:chOff x="-544505" y="3244043"/>
            <a:chExt cx="2637393" cy="2188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BB0ADCAD-C529-49F9-AE53-08F0D55D161B}"/>
                </a:ext>
              </a:extLst>
            </p:cNvPr>
            <p:cNvSpPr/>
            <p:nvPr/>
          </p:nvSpPr>
          <p:spPr>
            <a:xfrm rot="13772800">
              <a:off x="1873998" y="3244043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9">
              <a:extLst>
                <a:ext uri="{FF2B5EF4-FFF2-40B4-BE49-F238E27FC236}">
                  <a16:creationId xmlns:a16="http://schemas.microsoft.com/office/drawing/2014/main" id="{F13F8F7C-D070-40CA-A32F-71B923198FEC}"/>
                </a:ext>
              </a:extLst>
            </p:cNvPr>
            <p:cNvCxnSpPr>
              <a:cxnSpLocks/>
            </p:cNvCxnSpPr>
            <p:nvPr/>
          </p:nvCxnSpPr>
          <p:spPr>
            <a:xfrm>
              <a:off x="-544505" y="3343275"/>
              <a:ext cx="24861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827E2BE6-F97D-48C5-B36D-B1564C6885A7}"/>
              </a:ext>
            </a:extLst>
          </p:cNvPr>
          <p:cNvSpPr/>
          <p:nvPr/>
        </p:nvSpPr>
        <p:spPr>
          <a:xfrm>
            <a:off x="1467017" y="4516422"/>
            <a:ext cx="263739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Employ new ways of embedding:</a:t>
            </a:r>
          </a:p>
          <a:p>
            <a:pPr lvl="0">
              <a:spcAft>
                <a:spcPts val="0"/>
              </a:spcAft>
            </a:pPr>
            <a:r>
              <a:rPr lang="en-US" altLang="zh-CN" sz="1700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, Bert, Glove..</a:t>
            </a:r>
          </a:p>
          <a:p>
            <a:pPr lvl="0">
              <a:spcAft>
                <a:spcPts val="0"/>
              </a:spcAft>
            </a:pPr>
            <a:endParaRPr lang="en-US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lvl="0">
              <a:spcAft>
                <a:spcPts val="0"/>
              </a:spcAft>
            </a:pPr>
            <a:endParaRPr lang="zh-CN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E15E9D8-7F4A-454C-B646-2C9DD14423DD}"/>
              </a:ext>
            </a:extLst>
          </p:cNvPr>
          <p:cNvGrpSpPr/>
          <p:nvPr/>
        </p:nvGrpSpPr>
        <p:grpSpPr>
          <a:xfrm rot="10800000" flipH="1">
            <a:off x="1379488" y="3975824"/>
            <a:ext cx="2754547" cy="448311"/>
            <a:chOff x="-446069" y="2894964"/>
            <a:chExt cx="2864933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7" name="Straight Connector 9">
              <a:extLst>
                <a:ext uri="{FF2B5EF4-FFF2-40B4-BE49-F238E27FC236}">
                  <a16:creationId xmlns:a16="http://schemas.microsoft.com/office/drawing/2014/main" id="{96A015E8-43A6-4E86-8014-C43B3C3A6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6E59AA84-4F44-4034-AE37-B69922C91941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9">
              <a:extLst>
                <a:ext uri="{FF2B5EF4-FFF2-40B4-BE49-F238E27FC236}">
                  <a16:creationId xmlns:a16="http://schemas.microsoft.com/office/drawing/2014/main" id="{8A692CCB-F200-400B-B983-C587168A9D8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-446069" y="3343274"/>
              <a:ext cx="238768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25730EDE-247C-45EC-970E-675C315B3AD5}"/>
              </a:ext>
            </a:extLst>
          </p:cNvPr>
          <p:cNvSpPr/>
          <p:nvPr/>
        </p:nvSpPr>
        <p:spPr>
          <a:xfrm>
            <a:off x="1309634" y="3550048"/>
            <a:ext cx="2794776" cy="371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Replace it as RNN/DNN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F99257-854F-40A2-91E9-8F85DB7E05E8}"/>
              </a:ext>
            </a:extLst>
          </p:cNvPr>
          <p:cNvGrpSpPr/>
          <p:nvPr/>
        </p:nvGrpSpPr>
        <p:grpSpPr>
          <a:xfrm flipH="1">
            <a:off x="8013030" y="2618918"/>
            <a:ext cx="3100928" cy="448311"/>
            <a:chOff x="-806331" y="2894964"/>
            <a:chExt cx="3225195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F8F26B80-DA36-4A18-B683-3BBEAFB71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F2E71A88-3164-46B0-B7CD-FC164DCB9D8B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54" name="Straight Connector 9">
              <a:extLst>
                <a:ext uri="{FF2B5EF4-FFF2-40B4-BE49-F238E27FC236}">
                  <a16:creationId xmlns:a16="http://schemas.microsoft.com/office/drawing/2014/main" id="{ECC8657C-D11B-424B-B47D-F87DC326B73F}"/>
                </a:ext>
              </a:extLst>
            </p:cNvPr>
            <p:cNvCxnSpPr>
              <a:cxnSpLocks/>
            </p:cNvCxnSpPr>
            <p:nvPr/>
          </p:nvCxnSpPr>
          <p:spPr>
            <a:xfrm>
              <a:off x="-806331" y="3343275"/>
              <a:ext cx="274469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7FA3FD7-03D2-4371-A6B5-7EA7089A993A}"/>
              </a:ext>
            </a:extLst>
          </p:cNvPr>
          <p:cNvSpPr/>
          <p:nvPr/>
        </p:nvSpPr>
        <p:spPr>
          <a:xfrm>
            <a:off x="8492772" y="2376824"/>
            <a:ext cx="279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Add more modules above or do fine-tuning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performs differently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5497212" y="5362080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(POS) of a word in metaphor may perform differently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312936-1283-439B-8B39-97931D83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57" y="1415010"/>
            <a:ext cx="5603486" cy="382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2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8EE5A5-666A-44FC-BA9D-50C30837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" b="790"/>
          <a:stretch/>
        </p:blipFill>
        <p:spPr>
          <a:xfrm>
            <a:off x="1117581" y="2060002"/>
            <a:ext cx="4296530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076635-9397-47A9-948C-1C22E45E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71" y="2060002"/>
            <a:ext cx="4398047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lvl="0"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</p:spTree>
    <p:extLst>
      <p:ext uri="{BB962C8B-B14F-4D97-AF65-F5344CB8AC3E}">
        <p14:creationId xmlns:p14="http://schemas.microsoft.com/office/powerpoint/2010/main" val="27542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D78A0-C1C1-4C97-BA64-AFAFDF79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35" y="2089117"/>
            <a:ext cx="4287222" cy="301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CF5F8D-C41F-4911-B2BA-61675BE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61" y="2078946"/>
            <a:ext cx="4405441" cy="303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Consider sentence emotion 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844163"/>
            <a:ext cx="5763587" cy="55112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Emotional consideration for model improvement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C7B5200C-8B3B-432F-80A9-357642D8635D}"/>
              </a:ext>
            </a:extLst>
          </p:cNvPr>
          <p:cNvSpPr/>
          <p:nvPr/>
        </p:nvSpPr>
        <p:spPr>
          <a:xfrm>
            <a:off x="2749450" y="1910503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97B673E-3824-41A2-81C5-BC890B6F80E7}"/>
              </a:ext>
            </a:extLst>
          </p:cNvPr>
          <p:cNvSpPr/>
          <p:nvPr/>
        </p:nvSpPr>
        <p:spPr>
          <a:xfrm>
            <a:off x="3024420" y="2186990"/>
            <a:ext cx="6166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It is 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thorny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problem to solve since I feel so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despair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about it.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9A07BE0C-C9F8-4370-AE7A-72A3DFD4AED6}"/>
              </a:ext>
            </a:extLst>
          </p:cNvPr>
          <p:cNvSpPr txBox="1">
            <a:spLocks/>
          </p:cNvSpPr>
          <p:nvPr/>
        </p:nvSpPr>
        <p:spPr>
          <a:xfrm>
            <a:off x="2414537" y="3653655"/>
            <a:ext cx="7763831" cy="87266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Which word would you like to replace “thorny”?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E7EA65-2179-44D6-BE40-9E04C621E826}"/>
              </a:ext>
            </a:extLst>
          </p:cNvPr>
          <p:cNvSpPr txBox="1">
            <a:spLocks/>
          </p:cNvSpPr>
          <p:nvPr/>
        </p:nvSpPr>
        <p:spPr>
          <a:xfrm>
            <a:off x="3922209" y="4526573"/>
            <a:ext cx="4602075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or   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Perplexity?    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F0ED7CB-D29E-4D28-A4C7-389FD72DBDBC}"/>
              </a:ext>
            </a:extLst>
          </p:cNvPr>
          <p:cNvSpPr txBox="1">
            <a:spLocks/>
          </p:cNvSpPr>
          <p:nvPr/>
        </p:nvSpPr>
        <p:spPr>
          <a:xfrm>
            <a:off x="976884" y="5453709"/>
            <a:ext cx="10639136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use “</a:t>
            </a:r>
            <a:r>
              <a:rPr lang="en-US" altLang="zh-CN" sz="2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painful”since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we know the emotion of despair near to painful.</a:t>
            </a:r>
          </a:p>
        </p:txBody>
      </p:sp>
    </p:spTree>
    <p:extLst>
      <p:ext uri="{BB962C8B-B14F-4D97-AF65-F5344CB8AC3E}">
        <p14:creationId xmlns:p14="http://schemas.microsoft.com/office/powerpoint/2010/main" val="1305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knowledge basis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FFA8B99C-7407-4FF5-9407-B8171F861734}"/>
              </a:ext>
            </a:extLst>
          </p:cNvPr>
          <p:cNvSpPr/>
          <p:nvPr/>
        </p:nvSpPr>
        <p:spPr>
          <a:xfrm>
            <a:off x="5444096" y="1443486"/>
            <a:ext cx="1821537" cy="60717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Interpretation model</a:t>
            </a:r>
          </a:p>
        </p:txBody>
      </p:sp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29404508-49CE-453D-8792-B0609CA38BFE}"/>
              </a:ext>
            </a:extLst>
          </p:cNvPr>
          <p:cNvSpPr/>
          <p:nvPr/>
        </p:nvSpPr>
        <p:spPr>
          <a:xfrm>
            <a:off x="3858580" y="3085450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Realization</a:t>
            </a:r>
          </a:p>
        </p:txBody>
      </p:sp>
      <p:sp>
        <p:nvSpPr>
          <p:cNvPr id="36" name="Rounded Rectangle 22">
            <a:extLst>
              <a:ext uri="{FF2B5EF4-FFF2-40B4-BE49-F238E27FC236}">
                <a16:creationId xmlns:a16="http://schemas.microsoft.com/office/drawing/2014/main" id="{6D6D1309-E346-47F6-96CB-A85CB9E9840D}"/>
              </a:ext>
            </a:extLst>
          </p:cNvPr>
          <p:cNvSpPr/>
          <p:nvPr/>
        </p:nvSpPr>
        <p:spPr>
          <a:xfrm>
            <a:off x="2427212" y="4705507"/>
            <a:ext cx="1904783" cy="74074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 attribute reasoning</a:t>
            </a:r>
          </a:p>
        </p:txBody>
      </p:sp>
      <p:sp>
        <p:nvSpPr>
          <p:cNvPr id="37" name="Down Arrow 29">
            <a:extLst>
              <a:ext uri="{FF2B5EF4-FFF2-40B4-BE49-F238E27FC236}">
                <a16:creationId xmlns:a16="http://schemas.microsoft.com/office/drawing/2014/main" id="{ADA0A07F-24FC-40F7-B7FC-8E053924D8E3}"/>
              </a:ext>
            </a:extLst>
          </p:cNvPr>
          <p:cNvSpPr/>
          <p:nvPr/>
        </p:nvSpPr>
        <p:spPr>
          <a:xfrm rot="1328225">
            <a:off x="4080779" y="3900909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Down Arrow 30">
            <a:extLst>
              <a:ext uri="{FF2B5EF4-FFF2-40B4-BE49-F238E27FC236}">
                <a16:creationId xmlns:a16="http://schemas.microsoft.com/office/drawing/2014/main" id="{85D8825B-2AA0-4C3D-9C04-CAD7494408BB}"/>
              </a:ext>
            </a:extLst>
          </p:cNvPr>
          <p:cNvSpPr/>
          <p:nvPr/>
        </p:nvSpPr>
        <p:spPr>
          <a:xfrm rot="2062794">
            <a:off x="5582750" y="2292821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Down Arrow 29">
            <a:extLst>
              <a:ext uri="{FF2B5EF4-FFF2-40B4-BE49-F238E27FC236}">
                <a16:creationId xmlns:a16="http://schemas.microsoft.com/office/drawing/2014/main" id="{23D387A2-88DD-46B1-BBA9-1DE26A304B4D}"/>
              </a:ext>
            </a:extLst>
          </p:cNvPr>
          <p:cNvSpPr/>
          <p:nvPr/>
        </p:nvSpPr>
        <p:spPr>
          <a:xfrm rot="20095869">
            <a:off x="5155842" y="3907956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id="{62D6F84D-BEE7-4582-B8E9-873BB0510171}"/>
              </a:ext>
            </a:extLst>
          </p:cNvPr>
          <p:cNvSpPr/>
          <p:nvPr/>
        </p:nvSpPr>
        <p:spPr>
          <a:xfrm>
            <a:off x="4865905" y="476278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Interaction of words</a:t>
            </a:r>
          </a:p>
        </p:txBody>
      </p:sp>
      <p:sp>
        <p:nvSpPr>
          <p:cNvPr id="57" name="Rounded Rectangle 21">
            <a:extLst>
              <a:ext uri="{FF2B5EF4-FFF2-40B4-BE49-F238E27FC236}">
                <a16:creationId xmlns:a16="http://schemas.microsoft.com/office/drawing/2014/main" id="{FB030DD0-A952-4E6C-944A-2D6657C70D0A}"/>
              </a:ext>
            </a:extLst>
          </p:cNvPr>
          <p:cNvSpPr/>
          <p:nvPr/>
        </p:nvSpPr>
        <p:spPr>
          <a:xfrm>
            <a:off x="6923315" y="306317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External resource</a:t>
            </a:r>
          </a:p>
        </p:txBody>
      </p:sp>
      <p:sp>
        <p:nvSpPr>
          <p:cNvPr id="58" name="Down Arrow 30">
            <a:extLst>
              <a:ext uri="{FF2B5EF4-FFF2-40B4-BE49-F238E27FC236}">
                <a16:creationId xmlns:a16="http://schemas.microsoft.com/office/drawing/2014/main" id="{FF0EE59E-79D4-49E9-92BF-238119ADAE7D}"/>
              </a:ext>
            </a:extLst>
          </p:cNvPr>
          <p:cNvSpPr/>
          <p:nvPr/>
        </p:nvSpPr>
        <p:spPr>
          <a:xfrm rot="19255350">
            <a:off x="6855445" y="2284162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9" name="Rounded Rectangle 21">
            <a:extLst>
              <a:ext uri="{FF2B5EF4-FFF2-40B4-BE49-F238E27FC236}">
                <a16:creationId xmlns:a16="http://schemas.microsoft.com/office/drawing/2014/main" id="{272C8FDF-4B74-4563-9CE5-1C3AA80C880A}"/>
              </a:ext>
            </a:extLst>
          </p:cNvPr>
          <p:cNvSpPr/>
          <p:nvPr/>
        </p:nvSpPr>
        <p:spPr>
          <a:xfrm>
            <a:off x="7692807" y="4732331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Wordnet etc.</a:t>
            </a:r>
          </a:p>
        </p:txBody>
      </p:sp>
      <p:sp>
        <p:nvSpPr>
          <p:cNvPr id="60" name="Down Arrow 30">
            <a:extLst>
              <a:ext uri="{FF2B5EF4-FFF2-40B4-BE49-F238E27FC236}">
                <a16:creationId xmlns:a16="http://schemas.microsoft.com/office/drawing/2014/main" id="{E6774E70-F6F8-4E6B-B4CA-CB5ABB07F7C3}"/>
              </a:ext>
            </a:extLst>
          </p:cNvPr>
          <p:cNvSpPr/>
          <p:nvPr/>
        </p:nvSpPr>
        <p:spPr>
          <a:xfrm rot="19255350">
            <a:off x="8150127" y="3900907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75413"/>
              </p:ext>
            </p:extLst>
          </p:nvPr>
        </p:nvGraphicFramePr>
        <p:xfrm>
          <a:off x="1599897" y="1064571"/>
          <a:ext cx="8379745" cy="53282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Find latest paper with models giving great performance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Collected the three latest train and test databases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(VUA, MOH-X,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TroFi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Learning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Pytorch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to practice building models like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CNN/RNN/Bi-LSTM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implementation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Colab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of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(Gao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Glove&amp;Elmo-RNN-BiLSTM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(Wu et al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CNN-BiLSTM-CRF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on pure Bert with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softmax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(seems not a good result, needs improvements)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with concatenation of several input: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Word2Vec/POS tagging/Glove/Elmo/Bert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Based on 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1537413"/>
            <a:ext cx="642105" cy="6428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985B5A-7082-46D6-A5D2-7C32459DA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223437"/>
            <a:ext cx="642105" cy="6428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05AE52-D075-40C0-AADC-017250ACC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866271"/>
            <a:ext cx="642105" cy="6428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320BC2-4873-4E26-928B-D2B470D6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8" y="3797676"/>
            <a:ext cx="642105" cy="6428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F7D8E8-360F-4D50-B153-F8E7CE10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4729041"/>
            <a:ext cx="642105" cy="6428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8397D6-5071-4B96-A7BE-1792D3969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913205" y="5585539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Database collection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46A0D8-9CA7-49BF-B95A-31C71F94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0" y="2000250"/>
            <a:ext cx="26860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72FECF-E8B7-4E1F-BD6B-FF73044E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80" y="1567775"/>
            <a:ext cx="8085162" cy="372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Find all the database of metaphor detection</a:t>
            </a:r>
          </a:p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(Even including POS tagging.)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Learn how to use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Pytorch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Try different models including CNN, RNN, BiLSTM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etc.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32028-B5D0-4994-9D8E-74E8DBA4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0" t="4184" r="6916" b="14505"/>
          <a:stretch/>
        </p:blipFill>
        <p:spPr>
          <a:xfrm>
            <a:off x="5232526" y="1116147"/>
            <a:ext cx="5882374" cy="411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2DE27D-031A-4002-9921-AD46168F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2644" r="81755" b="72901"/>
          <a:stretch/>
        </p:blipFill>
        <p:spPr>
          <a:xfrm>
            <a:off x="1838673" y="2422039"/>
            <a:ext cx="2854345" cy="189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0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Try using pure BERT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37818" y="5770020"/>
            <a:ext cx="9917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Build a </a:t>
            </a:r>
            <a:r>
              <a:rPr lang="en-US" altLang="zh-CN" sz="2000" dirty="0" err="1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bert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model for metaphor detection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Seems not having a great result 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｀・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´).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Anyway, improve it later.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C6ECA-BF77-46F0-8767-C561947A6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46" b="26609"/>
          <a:stretch/>
        </p:blipFill>
        <p:spPr>
          <a:xfrm>
            <a:off x="551305" y="2696047"/>
            <a:ext cx="4684606" cy="10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3ABCEA-6660-4385-B93A-5C4A110DD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 r="881"/>
          <a:stretch/>
        </p:blipFill>
        <p:spPr>
          <a:xfrm>
            <a:off x="5803612" y="1605406"/>
            <a:ext cx="5198157" cy="356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2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>
            <a:extLst>
              <a:ext uri="{FF2B5EF4-FFF2-40B4-BE49-F238E27FC236}">
                <a16:creationId xmlns:a16="http://schemas.microsoft.com/office/drawing/2014/main" id="{CFABBBBF-10B9-44E3-BBC8-42C856C667B7}"/>
              </a:ext>
            </a:extLst>
          </p:cNvPr>
          <p:cNvSpPr/>
          <p:nvPr/>
        </p:nvSpPr>
        <p:spPr>
          <a:xfrm>
            <a:off x="482062" y="1382459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9256AA1-F6CD-407F-AE5D-78FEF9645483}"/>
              </a:ext>
            </a:extLst>
          </p:cNvPr>
          <p:cNvSpPr/>
          <p:nvPr/>
        </p:nvSpPr>
        <p:spPr>
          <a:xfrm>
            <a:off x="555288" y="1454469"/>
            <a:ext cx="1526774" cy="1526774"/>
          </a:xfrm>
          <a:prstGeom prst="ellipse">
            <a:avLst/>
          </a:prstGeom>
          <a:solidFill>
            <a:srgbClr val="4B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C9E6C77-82DD-4193-AB08-2F1584A6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79"/>
          <a:stretch>
            <a:fillRect/>
          </a:stretch>
        </p:blipFill>
        <p:spPr>
          <a:xfrm>
            <a:off x="866882" y="1615307"/>
            <a:ext cx="914479" cy="1367153"/>
          </a:xfrm>
          <a:custGeom>
            <a:avLst/>
            <a:gdLst>
              <a:gd name="connsiteX0" fmla="*/ 0 w 914479"/>
              <a:gd name="connsiteY0" fmla="*/ 0 h 1367153"/>
              <a:gd name="connsiteX1" fmla="*/ 914057 w 914479"/>
              <a:gd name="connsiteY1" fmla="*/ 0 h 1367153"/>
              <a:gd name="connsiteX2" fmla="*/ 914479 w 914479"/>
              <a:gd name="connsiteY2" fmla="*/ 348 h 1367153"/>
              <a:gd name="connsiteX3" fmla="*/ 914479 w 914479"/>
              <a:gd name="connsiteY3" fmla="*/ 1207184 h 1367153"/>
              <a:gd name="connsiteX4" fmla="*/ 878610 w 914479"/>
              <a:gd name="connsiteY4" fmla="*/ 1236779 h 1367153"/>
              <a:gd name="connsiteX5" fmla="*/ 451793 w 914479"/>
              <a:gd name="connsiteY5" fmla="*/ 1367153 h 1367153"/>
              <a:gd name="connsiteX6" fmla="*/ 24976 w 914479"/>
              <a:gd name="connsiteY6" fmla="*/ 1236779 h 1367153"/>
              <a:gd name="connsiteX7" fmla="*/ 0 w 914479"/>
              <a:gd name="connsiteY7" fmla="*/ 1216171 h 136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9" h="1367153">
                <a:moveTo>
                  <a:pt x="0" y="0"/>
                </a:moveTo>
                <a:lnTo>
                  <a:pt x="914057" y="0"/>
                </a:lnTo>
                <a:lnTo>
                  <a:pt x="914479" y="348"/>
                </a:lnTo>
                <a:lnTo>
                  <a:pt x="914479" y="1207184"/>
                </a:lnTo>
                <a:lnTo>
                  <a:pt x="878610" y="1236779"/>
                </a:lnTo>
                <a:cubicBezTo>
                  <a:pt x="756773" y="1319090"/>
                  <a:pt x="609896" y="1367153"/>
                  <a:pt x="451793" y="1367153"/>
                </a:cubicBezTo>
                <a:cubicBezTo>
                  <a:pt x="293691" y="1367153"/>
                  <a:pt x="146814" y="1319090"/>
                  <a:pt x="24976" y="1236779"/>
                </a:cubicBezTo>
                <a:lnTo>
                  <a:pt x="0" y="1216171"/>
                </a:lnTo>
                <a:close/>
              </a:path>
            </a:pathLst>
          </a:custGeom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725E9CA1-9FED-4E71-A07A-68CD8AAC3B7C}"/>
              </a:ext>
            </a:extLst>
          </p:cNvPr>
          <p:cNvSpPr/>
          <p:nvPr/>
        </p:nvSpPr>
        <p:spPr>
          <a:xfrm>
            <a:off x="9301074" y="3744211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9600B08-B70F-4930-A546-B9C79051AD6F}"/>
              </a:ext>
            </a:extLst>
          </p:cNvPr>
          <p:cNvSpPr/>
          <p:nvPr/>
        </p:nvSpPr>
        <p:spPr>
          <a:xfrm>
            <a:off x="9368046" y="3816222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86AF288B-8D01-4C0A-8E7F-616D4DF92070}"/>
              </a:ext>
            </a:extLst>
          </p:cNvPr>
          <p:cNvSpPr txBox="1"/>
          <p:nvPr/>
        </p:nvSpPr>
        <p:spPr>
          <a:xfrm>
            <a:off x="880670" y="3198154"/>
            <a:ext cx="900691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Students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6F12D448-2AD8-4472-BAF4-67B48DD4D656}"/>
              </a:ext>
            </a:extLst>
          </p:cNvPr>
          <p:cNvSpPr txBox="1"/>
          <p:nvPr/>
        </p:nvSpPr>
        <p:spPr>
          <a:xfrm>
            <a:off x="9200572" y="5562416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7" name="对话气泡: 矩形 56">
            <a:extLst>
              <a:ext uri="{FF2B5EF4-FFF2-40B4-BE49-F238E27FC236}">
                <a16:creationId xmlns:a16="http://schemas.microsoft.com/office/drawing/2014/main" id="{3A51FFEA-4154-49A0-B1AC-2408949BB15D}"/>
              </a:ext>
            </a:extLst>
          </p:cNvPr>
          <p:cNvSpPr/>
          <p:nvPr/>
        </p:nvSpPr>
        <p:spPr>
          <a:xfrm flipH="1">
            <a:off x="2876364" y="3907506"/>
            <a:ext cx="5714575" cy="1351868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对话气泡: 矩形 57">
            <a:extLst>
              <a:ext uri="{FF2B5EF4-FFF2-40B4-BE49-F238E27FC236}">
                <a16:creationId xmlns:a16="http://schemas.microsoft.com/office/drawing/2014/main" id="{F4D4D79B-7307-4AF8-AE79-49E90A0C09F4}"/>
              </a:ext>
            </a:extLst>
          </p:cNvPr>
          <p:cNvSpPr/>
          <p:nvPr/>
        </p:nvSpPr>
        <p:spPr>
          <a:xfrm>
            <a:off x="2540108" y="1598626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BC830BD-9F8B-4DCE-8B24-4FE76C47BF54}"/>
              </a:ext>
            </a:extLst>
          </p:cNvPr>
          <p:cNvSpPr/>
          <p:nvPr/>
        </p:nvSpPr>
        <p:spPr>
          <a:xfrm>
            <a:off x="2701796" y="1731146"/>
            <a:ext cx="6166996" cy="105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We </a:t>
            </a:r>
            <a:r>
              <a:rPr lang="en-US" altLang="zh-CN" sz="20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usually use metaphor expression in daily life, but how possible a computer detect and understand metaphors?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FF0702A-CB9A-4BC5-A55A-51E5EEA83C65}"/>
              </a:ext>
            </a:extLst>
          </p:cNvPr>
          <p:cNvGrpSpPr/>
          <p:nvPr/>
        </p:nvGrpSpPr>
        <p:grpSpPr>
          <a:xfrm>
            <a:off x="9598602" y="3961201"/>
            <a:ext cx="1026532" cy="2763590"/>
            <a:chOff x="6685237" y="4781643"/>
            <a:chExt cx="1134218" cy="305349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9388F28-826F-4AAD-9CC8-79A43A594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F40F19-1D18-416F-8957-36187E3A958E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A1E7A09-93A3-471A-B10E-1B274155A957}"/>
              </a:ext>
            </a:extLst>
          </p:cNvPr>
          <p:cNvSpPr/>
          <p:nvPr/>
        </p:nvSpPr>
        <p:spPr>
          <a:xfrm>
            <a:off x="3201050" y="4231542"/>
            <a:ext cx="616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By 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linguistic theories </a:t>
            </a:r>
            <a:r>
              <a:rPr lang="en-US" altLang="zh-CN" sz="36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!!!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 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’)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7844"/>
              </p:ext>
            </p:extLst>
          </p:nvPr>
        </p:nvGraphicFramePr>
        <p:xfrm>
          <a:off x="1599897" y="1064571"/>
          <a:ext cx="8379745" cy="55351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Fine tuning on the three metaphor detection models.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Add elements to our best modified model: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sentence emotion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Augment abstractness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of metaphor interpretation: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Word embedding and WordNet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Su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et al,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Meaning theory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48123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or find training dataset of metaphor interpretation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improvement on the interpretation model: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emotion aspect and novel knowledge basis.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integration for both tasks, directly apply to the state-of-the-art machine translation.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Run multiple times for model and make further improvement.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97931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4" y="1569252"/>
            <a:ext cx="642105" cy="6428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698E76-02DE-4C83-9AA4-88396AC8D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3" y="3244064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">
            <a:extLst>
              <a:ext uri="{FF2B5EF4-FFF2-40B4-BE49-F238E27FC236}">
                <a16:creationId xmlns:a16="http://schemas.microsoft.com/office/drawing/2014/main" id="{2B2209D1-BEFC-4346-B043-FFF6DF1FE15C}"/>
              </a:ext>
            </a:extLst>
          </p:cNvPr>
          <p:cNvSpPr/>
          <p:nvPr/>
        </p:nvSpPr>
        <p:spPr>
          <a:xfrm rot="5400000">
            <a:off x="651021" y="1493678"/>
            <a:ext cx="1181564" cy="557342"/>
          </a:xfrm>
          <a:prstGeom prst="rect">
            <a:avLst/>
          </a:prstGeom>
          <a:solidFill>
            <a:srgbClr val="237DB9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013A28A7-9EBB-4AAC-AA3F-2D6325C49245}"/>
              </a:ext>
            </a:extLst>
          </p:cNvPr>
          <p:cNvSpPr/>
          <p:nvPr/>
        </p:nvSpPr>
        <p:spPr>
          <a:xfrm rot="5400000">
            <a:off x="647477" y="2675263"/>
            <a:ext cx="1181567" cy="557306"/>
          </a:xfrm>
          <a:prstGeom prst="rect">
            <a:avLst/>
          </a:prstGeom>
          <a:solidFill>
            <a:srgbClr val="14AA96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F65A578-AAEA-4332-8FDC-039305280722}"/>
              </a:ext>
            </a:extLst>
          </p:cNvPr>
          <p:cNvSpPr/>
          <p:nvPr/>
        </p:nvSpPr>
        <p:spPr>
          <a:xfrm rot="5400000">
            <a:off x="653155" y="3862591"/>
            <a:ext cx="1181568" cy="545786"/>
          </a:xfrm>
          <a:prstGeom prst="rect">
            <a:avLst/>
          </a:prstGeom>
          <a:solidFill>
            <a:srgbClr val="9BB955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96203DA-0BC0-4D13-81F7-BDAB7D509E1B}"/>
              </a:ext>
            </a:extLst>
          </p:cNvPr>
          <p:cNvSpPr/>
          <p:nvPr/>
        </p:nvSpPr>
        <p:spPr>
          <a:xfrm rot="5400000">
            <a:off x="645483" y="5039317"/>
            <a:ext cx="1197289" cy="539749"/>
          </a:xfrm>
          <a:prstGeom prst="rect">
            <a:avLst/>
          </a:prstGeom>
          <a:solidFill>
            <a:srgbClr val="F09B14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652DF1C2-4714-4546-B1E4-CE163F1C9A87}"/>
              </a:ext>
            </a:extLst>
          </p:cNvPr>
          <p:cNvGrpSpPr/>
          <p:nvPr/>
        </p:nvGrpSpPr>
        <p:grpSpPr>
          <a:xfrm rot="10800000">
            <a:off x="1638188" y="1738375"/>
            <a:ext cx="1097280" cy="121920"/>
            <a:chOff x="2057400" y="2800350"/>
            <a:chExt cx="822960" cy="91440"/>
          </a:xfrm>
        </p:grpSpPr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821565C2-9CA3-4626-97F6-5E95411680D2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237DB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E68CB9F8-89A4-4AA1-9E54-C14AAE2F03EF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C30F0F2-0B67-4CB1-A3B9-ACDB262C7CA3}"/>
              </a:ext>
            </a:extLst>
          </p:cNvPr>
          <p:cNvGrpSpPr/>
          <p:nvPr/>
        </p:nvGrpSpPr>
        <p:grpSpPr>
          <a:xfrm>
            <a:off x="2947523" y="315534"/>
            <a:ext cx="2429479" cy="550494"/>
            <a:chOff x="3268528" y="1636818"/>
            <a:chExt cx="2429479" cy="55049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DBFF520D-F8F4-4AF8-AAE2-3029383E8008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June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88302E4E-1BBF-4EBB-B44C-0DEB622D4D18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25648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Presentation today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id="{551D82BC-B928-4C2F-85BC-F07BA9F82F45}"/>
              </a:ext>
            </a:extLst>
          </p:cNvPr>
          <p:cNvGrpSpPr/>
          <p:nvPr/>
        </p:nvGrpSpPr>
        <p:grpSpPr>
          <a:xfrm rot="10800000">
            <a:off x="1638187" y="2946928"/>
            <a:ext cx="1097280" cy="121920"/>
            <a:chOff x="2057400" y="2800350"/>
            <a:chExt cx="822960" cy="91440"/>
          </a:xfrm>
        </p:grpSpPr>
        <p:sp>
          <p:nvSpPr>
            <p:cNvPr id="40" name="Oval 33">
              <a:extLst>
                <a:ext uri="{FF2B5EF4-FFF2-40B4-BE49-F238E27FC236}">
                  <a16:creationId xmlns:a16="http://schemas.microsoft.com/office/drawing/2014/main" id="{D4402B75-1036-4AB0-A063-557B640859F6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14AA96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34">
              <a:extLst>
                <a:ext uri="{FF2B5EF4-FFF2-40B4-BE49-F238E27FC236}">
                  <a16:creationId xmlns:a16="http://schemas.microsoft.com/office/drawing/2014/main" id="{A6768432-69EB-4F3A-9ADA-0BF7BB0B9A8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17EA13B3-8CD1-4263-A3C2-6A1600D38C1D}"/>
              </a:ext>
            </a:extLst>
          </p:cNvPr>
          <p:cNvGrpSpPr/>
          <p:nvPr/>
        </p:nvGrpSpPr>
        <p:grpSpPr>
          <a:xfrm rot="10800000">
            <a:off x="1638187" y="529822"/>
            <a:ext cx="1097280" cy="121920"/>
            <a:chOff x="2057400" y="2800350"/>
            <a:chExt cx="822960" cy="91440"/>
          </a:xfrm>
        </p:grpSpPr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FCE1901E-9B3C-4AF5-8F4E-96D36788FD7B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D9D9D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5">
              <a:extLst>
                <a:ext uri="{FF2B5EF4-FFF2-40B4-BE49-F238E27FC236}">
                  <a16:creationId xmlns:a16="http://schemas.microsoft.com/office/drawing/2014/main" id="{85D7046E-8AAE-44EF-81C4-07E4E23B596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F13CE59C-20B1-4334-9005-CAB525F1612C}"/>
              </a:ext>
            </a:extLst>
          </p:cNvPr>
          <p:cNvSpPr txBox="1">
            <a:spLocks/>
          </p:cNvSpPr>
          <p:nvPr/>
        </p:nvSpPr>
        <p:spPr>
          <a:xfrm>
            <a:off x="6635871" y="2617156"/>
            <a:ext cx="4585083" cy="151832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Timeline</a:t>
            </a:r>
            <a:endParaRPr kumimoji="0" lang="ar-SA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968BD306-4012-4B60-84F5-19C1E85C6F3A}"/>
              </a:ext>
            </a:extLst>
          </p:cNvPr>
          <p:cNvSpPr/>
          <p:nvPr/>
        </p:nvSpPr>
        <p:spPr>
          <a:xfrm rot="5400000">
            <a:off x="654547" y="312111"/>
            <a:ext cx="1181564" cy="5573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75B9073-9F70-43A7-B9E3-241A615170E4}"/>
              </a:ext>
            </a:extLst>
          </p:cNvPr>
          <p:cNvGrpSpPr/>
          <p:nvPr/>
        </p:nvGrpSpPr>
        <p:grpSpPr>
          <a:xfrm>
            <a:off x="2947521" y="1279504"/>
            <a:ext cx="2429479" cy="1063455"/>
            <a:chOff x="3268528" y="1636818"/>
            <a:chExt cx="2429479" cy="1063455"/>
          </a:xfrm>
        </p:grpSpPr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A2991796-A360-4B10-8056-2F678C7D457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July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BDD040D3-F047-47C6-9E9E-6AF2EF499F44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Bert implementation on existed RNN-BiLSTM detection model 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CBF68F3-372F-43AD-92B3-19507E269FFE}"/>
              </a:ext>
            </a:extLst>
          </p:cNvPr>
          <p:cNvGrpSpPr/>
          <p:nvPr/>
        </p:nvGrpSpPr>
        <p:grpSpPr>
          <a:xfrm>
            <a:off x="2947521" y="2691748"/>
            <a:ext cx="3059811" cy="1015401"/>
            <a:chOff x="3268528" y="1636818"/>
            <a:chExt cx="3059811" cy="1015401"/>
          </a:xfrm>
        </p:grpSpPr>
        <p:sp>
          <p:nvSpPr>
            <p:cNvPr id="62" name="TextBox 6">
              <a:extLst>
                <a:ext uri="{FF2B5EF4-FFF2-40B4-BE49-F238E27FC236}">
                  <a16:creationId xmlns:a16="http://schemas.microsoft.com/office/drawing/2014/main" id="{08FC225A-58AC-449E-816B-6D1C79F6F5A3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July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26">
              <a:extLst>
                <a:ext uri="{FF2B5EF4-FFF2-40B4-BE49-F238E27FC236}">
                  <a16:creationId xmlns:a16="http://schemas.microsoft.com/office/drawing/2014/main" id="{50EE7EB8-A045-44CC-AF91-21B543BC1FD0}"/>
                </a:ext>
              </a:extLst>
            </p:cNvPr>
            <p:cNvSpPr txBox="1"/>
            <p:nvPr/>
          </p:nvSpPr>
          <p:spPr>
            <a:xfrm>
              <a:off x="3268529" y="1882778"/>
              <a:ext cx="3059810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grpSp>
        <p:nvGrpSpPr>
          <p:cNvPr id="64" name="Group 32">
            <a:extLst>
              <a:ext uri="{FF2B5EF4-FFF2-40B4-BE49-F238E27FC236}">
                <a16:creationId xmlns:a16="http://schemas.microsoft.com/office/drawing/2014/main" id="{56E492AD-93EA-43F1-BDA2-563547C5B337}"/>
              </a:ext>
            </a:extLst>
          </p:cNvPr>
          <p:cNvGrpSpPr/>
          <p:nvPr/>
        </p:nvGrpSpPr>
        <p:grpSpPr>
          <a:xfrm rot="10800000">
            <a:off x="1638187" y="4083518"/>
            <a:ext cx="1097280" cy="121920"/>
            <a:chOff x="2057400" y="2800350"/>
            <a:chExt cx="822960" cy="91440"/>
          </a:xfrm>
        </p:grpSpPr>
        <p:sp>
          <p:nvSpPr>
            <p:cNvPr id="65" name="Oval 33">
              <a:extLst>
                <a:ext uri="{FF2B5EF4-FFF2-40B4-BE49-F238E27FC236}">
                  <a16:creationId xmlns:a16="http://schemas.microsoft.com/office/drawing/2014/main" id="{6B9083E8-E683-4178-8469-50453AC412A1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9BB955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34">
              <a:extLst>
                <a:ext uri="{FF2B5EF4-FFF2-40B4-BE49-F238E27FC236}">
                  <a16:creationId xmlns:a16="http://schemas.microsoft.com/office/drawing/2014/main" id="{82F5B37B-B21C-40C3-991C-C05ADB66FA8E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CF78B26-5785-4361-965A-8FF4F0F93DFF}"/>
              </a:ext>
            </a:extLst>
          </p:cNvPr>
          <p:cNvGrpSpPr/>
          <p:nvPr/>
        </p:nvGrpSpPr>
        <p:grpSpPr>
          <a:xfrm>
            <a:off x="2947523" y="3874315"/>
            <a:ext cx="2429479" cy="806975"/>
            <a:chOff x="3268528" y="1636818"/>
            <a:chExt cx="2429479" cy="806975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A6F7EBBE-4937-4AC2-968D-D87B05848AA4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5EFB9083-63C1-4335-A1DC-5F52BB039E22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51296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Build baseline for </a:t>
              </a: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metaphor interpretation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:a16="http://schemas.microsoft.com/office/drawing/2014/main" id="{EABFCC3F-DDA9-4675-BA51-E4453C5D3349}"/>
              </a:ext>
            </a:extLst>
          </p:cNvPr>
          <p:cNvGrpSpPr/>
          <p:nvPr/>
        </p:nvGrpSpPr>
        <p:grpSpPr>
          <a:xfrm rot="10800000">
            <a:off x="1638186" y="5215789"/>
            <a:ext cx="1097280" cy="121920"/>
            <a:chOff x="2057400" y="2800350"/>
            <a:chExt cx="822960" cy="91440"/>
          </a:xfrm>
        </p:grpSpPr>
        <p:sp>
          <p:nvSpPr>
            <p:cNvPr id="71" name="Oval 33">
              <a:extLst>
                <a:ext uri="{FF2B5EF4-FFF2-40B4-BE49-F238E27FC236}">
                  <a16:creationId xmlns:a16="http://schemas.microsoft.com/office/drawing/2014/main" id="{B6FCA649-4C19-45A1-9BC8-738FF9D2F288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F09B14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34">
              <a:extLst>
                <a:ext uri="{FF2B5EF4-FFF2-40B4-BE49-F238E27FC236}">
                  <a16:creationId xmlns:a16="http://schemas.microsoft.com/office/drawing/2014/main" id="{733FA31D-16B9-4E88-A38C-9E05BBC1F6E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1912F11-D943-4825-AA6D-3A3D178B3427}"/>
              </a:ext>
            </a:extLst>
          </p:cNvPr>
          <p:cNvGrpSpPr/>
          <p:nvPr/>
        </p:nvGrpSpPr>
        <p:grpSpPr>
          <a:xfrm>
            <a:off x="2947522" y="5006586"/>
            <a:ext cx="3377077" cy="752305"/>
            <a:chOff x="3268528" y="1636818"/>
            <a:chExt cx="3377077" cy="752305"/>
          </a:xfrm>
        </p:grpSpPr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F72A057E-9B9A-4E78-A7B0-9C2855D7084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A3633D8B-2624-45F2-9E06-5EA1F944B854}"/>
                </a:ext>
              </a:extLst>
            </p:cNvPr>
            <p:cNvSpPr txBox="1"/>
            <p:nvPr/>
          </p:nvSpPr>
          <p:spPr>
            <a:xfrm>
              <a:off x="3268528" y="1899437"/>
              <a:ext cx="3377077" cy="48968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lvl="0" defTabSz="1219170">
                <a:lnSpc>
                  <a:spcPts val="2000"/>
                </a:lnSpc>
                <a:spcAft>
                  <a:spcPts val="533"/>
                </a:spcAft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sp>
        <p:nvSpPr>
          <p:cNvPr id="76" name="Rectangle 14">
            <a:extLst>
              <a:ext uri="{FF2B5EF4-FFF2-40B4-BE49-F238E27FC236}">
                <a16:creationId xmlns:a16="http://schemas.microsoft.com/office/drawing/2014/main" id="{52A71276-5B3B-4221-9CD1-CD6D89AD8215}"/>
              </a:ext>
            </a:extLst>
          </p:cNvPr>
          <p:cNvSpPr/>
          <p:nvPr/>
        </p:nvSpPr>
        <p:spPr>
          <a:xfrm rot="5400000">
            <a:off x="766029" y="6110027"/>
            <a:ext cx="950164" cy="54578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7" name="Group 32">
            <a:extLst>
              <a:ext uri="{FF2B5EF4-FFF2-40B4-BE49-F238E27FC236}">
                <a16:creationId xmlns:a16="http://schemas.microsoft.com/office/drawing/2014/main" id="{1E155787-D08F-4C5A-942F-F415DC2A73AA}"/>
              </a:ext>
            </a:extLst>
          </p:cNvPr>
          <p:cNvGrpSpPr/>
          <p:nvPr/>
        </p:nvGrpSpPr>
        <p:grpSpPr>
          <a:xfrm rot="10800000">
            <a:off x="1638185" y="6340515"/>
            <a:ext cx="1097280" cy="121920"/>
            <a:chOff x="2057400" y="2800350"/>
            <a:chExt cx="822960" cy="91440"/>
          </a:xfrm>
        </p:grpSpPr>
        <p:sp>
          <p:nvSpPr>
            <p:cNvPr id="78" name="Oval 33">
              <a:extLst>
                <a:ext uri="{FF2B5EF4-FFF2-40B4-BE49-F238E27FC236}">
                  <a16:creationId xmlns:a16="http://schemas.microsoft.com/office/drawing/2014/main" id="{8DD21D08-6794-49C3-82EF-916C5389BAE0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9" name="Straight Connector 34">
              <a:extLst>
                <a:ext uri="{FF2B5EF4-FFF2-40B4-BE49-F238E27FC236}">
                  <a16:creationId xmlns:a16="http://schemas.microsoft.com/office/drawing/2014/main" id="{1CAC726B-94DB-4653-A4AE-205304427125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281FEFC-AB34-43AC-B56B-7D92708A58F8}"/>
              </a:ext>
            </a:extLst>
          </p:cNvPr>
          <p:cNvGrpSpPr/>
          <p:nvPr/>
        </p:nvGrpSpPr>
        <p:grpSpPr>
          <a:xfrm>
            <a:off x="2947521" y="6131312"/>
            <a:ext cx="2668187" cy="509204"/>
            <a:chOff x="3268528" y="1636818"/>
            <a:chExt cx="2668187" cy="509204"/>
          </a:xfrm>
        </p:grpSpPr>
        <p:sp>
          <p:nvSpPr>
            <p:cNvPr id="81" name="TextBox 6">
              <a:extLst>
                <a:ext uri="{FF2B5EF4-FFF2-40B4-BE49-F238E27FC236}">
                  <a16:creationId xmlns:a16="http://schemas.microsoft.com/office/drawing/2014/main" id="{3282A86D-52A7-46BD-B30A-884474AEE0C2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 September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26">
              <a:extLst>
                <a:ext uri="{FF2B5EF4-FFF2-40B4-BE49-F238E27FC236}">
                  <a16:creationId xmlns:a16="http://schemas.microsoft.com/office/drawing/2014/main" id="{ABD2B410-67A7-4E64-8435-A3C6AEC37A87}"/>
                </a:ext>
              </a:extLst>
            </p:cNvPr>
            <p:cNvSpPr txBox="1"/>
            <p:nvPr/>
          </p:nvSpPr>
          <p:spPr>
            <a:xfrm>
              <a:off x="3268528" y="1906982"/>
              <a:ext cx="2668187" cy="23904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Test Plan and Test Result</a:t>
              </a:r>
            </a:p>
          </p:txBody>
        </p:sp>
      </p:grpSp>
      <p:cxnSp>
        <p:nvCxnSpPr>
          <p:cNvPr id="83" name="Straight Connector 45">
            <a:extLst>
              <a:ext uri="{FF2B5EF4-FFF2-40B4-BE49-F238E27FC236}">
                <a16:creationId xmlns:a16="http://schemas.microsoft.com/office/drawing/2014/main" id="{9454E248-7696-45C3-94D3-32C580AFE2AC}"/>
              </a:ext>
            </a:extLst>
          </p:cNvPr>
          <p:cNvCxnSpPr>
            <a:cxnSpLocks/>
          </p:cNvCxnSpPr>
          <p:nvPr/>
        </p:nvCxnSpPr>
        <p:spPr>
          <a:xfrm flipV="1">
            <a:off x="6494607" y="2545662"/>
            <a:ext cx="0" cy="1622667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913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>
            <a:spLocks/>
          </p:cNvSpPr>
          <p:nvPr/>
        </p:nvSpPr>
        <p:spPr>
          <a:xfrm>
            <a:off x="2664754" y="2540000"/>
            <a:ext cx="6583092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Thanks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.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7922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How to detect metaphors by modern linguistics ways?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Raleway" panose="020B0503030101060003" pitchFamily="34" charset="0"/>
              </a:rPr>
              <a:t>Conceptual metaphor theory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Metaphor Identification Procedure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330084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Interaction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73758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5654D6-D3E0-43D1-9817-7188D6796267}"/>
              </a:ext>
            </a:extLst>
          </p:cNvPr>
          <p:cNvSpPr/>
          <p:nvPr/>
        </p:nvSpPr>
        <p:spPr>
          <a:xfrm>
            <a:off x="6441126" y="433008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Selectional</a:t>
            </a:r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Preference Violation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4B0F2CC-1E66-43C7-8F72-0884B82CD0B8}"/>
              </a:ext>
            </a:extLst>
          </p:cNvPr>
          <p:cNvSpPr/>
          <p:nvPr/>
        </p:nvSpPr>
        <p:spPr>
          <a:xfrm>
            <a:off x="6441126" y="4737586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systematic reasoning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from a concrete conceptual source domain mapping to an abstract target domain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 appears when literal meaning of a word contrasts with the context meaning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711757" y="4800892"/>
            <a:ext cx="39388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Interaction of two meanings raises metaphor based on a single phrase. (source)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The result semantic is the result of interaction.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369067-0CC3-41EA-B6EE-F237A9CCAE32}"/>
              </a:ext>
            </a:extLst>
          </p:cNvPr>
          <p:cNvSpPr/>
          <p:nvPr/>
        </p:nvSpPr>
        <p:spPr>
          <a:xfrm>
            <a:off x="6569941" y="4976290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1400" dirty="0" err="1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metaphoricity</a:t>
            </a: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is identified by detecting the incongruity between a target word and its context.</a:t>
            </a:r>
          </a:p>
        </p:txBody>
      </p:sp>
    </p:spTree>
    <p:extLst>
      <p:ext uri="{BB962C8B-B14F-4D97-AF65-F5344CB8AC3E}">
        <p14:creationId xmlns:p14="http://schemas.microsoft.com/office/powerpoint/2010/main" val="21060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898D666-0292-491F-BDA2-63237A63CCD3}"/>
              </a:ext>
            </a:extLst>
          </p:cNvPr>
          <p:cNvSpPr/>
          <p:nvPr/>
        </p:nvSpPr>
        <p:spPr>
          <a:xfrm>
            <a:off x="9018606" y="3877420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3A3560-8060-46E5-BAEE-7C6F40268F3C}"/>
              </a:ext>
            </a:extLst>
          </p:cNvPr>
          <p:cNvSpPr/>
          <p:nvPr/>
        </p:nvSpPr>
        <p:spPr>
          <a:xfrm>
            <a:off x="9085578" y="3949431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57353F4A-68E6-4236-84F8-B18CC35E4048}"/>
              </a:ext>
            </a:extLst>
          </p:cNvPr>
          <p:cNvSpPr txBox="1"/>
          <p:nvPr/>
        </p:nvSpPr>
        <p:spPr>
          <a:xfrm>
            <a:off x="8918104" y="5695625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F731C627-2FA8-45FE-8119-E49728CE1B81}"/>
              </a:ext>
            </a:extLst>
          </p:cNvPr>
          <p:cNvSpPr/>
          <p:nvPr/>
        </p:nvSpPr>
        <p:spPr>
          <a:xfrm flipH="1">
            <a:off x="869955" y="1656066"/>
            <a:ext cx="7734608" cy="2225755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10A0E9-C5A9-44E8-A9C1-93D67CBE21AF}"/>
              </a:ext>
            </a:extLst>
          </p:cNvPr>
          <p:cNvGrpSpPr/>
          <p:nvPr/>
        </p:nvGrpSpPr>
        <p:grpSpPr>
          <a:xfrm>
            <a:off x="9316134" y="4094410"/>
            <a:ext cx="1026532" cy="2763590"/>
            <a:chOff x="6685237" y="4781643"/>
            <a:chExt cx="1134218" cy="30534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558C318-833F-43A6-B608-4EC900DA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EAD005-2B00-4FE7-914E-BCA57816BA1D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49EC3AD-4117-4921-BF96-11F6F3254BF6}"/>
              </a:ext>
            </a:extLst>
          </p:cNvPr>
          <p:cNvSpPr/>
          <p:nvPr/>
        </p:nvSpPr>
        <p:spPr>
          <a:xfrm>
            <a:off x="1176613" y="2083000"/>
            <a:ext cx="7121293" cy="137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Various linguistic theories provides plenty of possible ways for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 improvements of performance.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408289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Task description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1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F3CDC0F-7DEE-4DDB-9EFB-A49A18D69A60}"/>
              </a:ext>
            </a:extLst>
          </p:cNvPr>
          <p:cNvSpPr/>
          <p:nvPr/>
        </p:nvSpPr>
        <p:spPr>
          <a:xfrm>
            <a:off x="682049" y="1982714"/>
            <a:ext cx="5218544" cy="275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Our task aims to direct raise the correctness of machine translation.</a:t>
            </a:r>
          </a:p>
          <a:p>
            <a:pPr>
              <a:lnSpc>
                <a:spcPts val="3000"/>
              </a:lnSpc>
              <a:defRPr/>
            </a:pPr>
            <a:endParaRPr lang="en-US" altLang="zh-CN" sz="2000" dirty="0">
              <a:solidFill>
                <a:schemeClr val="bg1"/>
              </a:solidFill>
              <a:latin typeface="Raleway" panose="020B0503030101060003" pitchFamily="34" charset="0"/>
              <a:ea typeface="+mj-ea"/>
            </a:endParaRP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Identify if this sentence contain any metaphorical expression.</a:t>
            </a: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Interpret into the most suitable literal words.</a:t>
            </a:r>
          </a:p>
        </p:txBody>
      </p:sp>
      <p:cxnSp>
        <p:nvCxnSpPr>
          <p:cNvPr id="10" name="Straight Connector 45">
            <a:extLst>
              <a:ext uri="{FF2B5EF4-FFF2-40B4-BE49-F238E27FC236}">
                <a16:creationId xmlns:a16="http://schemas.microsoft.com/office/drawing/2014/main" id="{90A09376-6413-4F9E-9407-E3F3F110BBD8}"/>
              </a:ext>
            </a:extLst>
          </p:cNvPr>
          <p:cNvCxnSpPr>
            <a:cxnSpLocks/>
          </p:cNvCxnSpPr>
          <p:nvPr/>
        </p:nvCxnSpPr>
        <p:spPr>
          <a:xfrm>
            <a:off x="6029325" y="1726145"/>
            <a:ext cx="0" cy="340570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4C39FC8-DDA9-44CB-B41E-CEB01A16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07" y="578268"/>
            <a:ext cx="3329478" cy="55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0A4E9"/>
      </a:accent1>
      <a:accent2>
        <a:srgbClr val="E67F3F"/>
      </a:accent2>
      <a:accent3>
        <a:srgbClr val="D65949"/>
      </a:accent3>
      <a:accent4>
        <a:srgbClr val="376495"/>
      </a:accent4>
      <a:accent5>
        <a:srgbClr val="314D66"/>
      </a:accent5>
      <a:accent6>
        <a:srgbClr val="575859"/>
      </a:accent6>
      <a:hlink>
        <a:srgbClr val="2286A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E1605F"/>
      </a:accent1>
      <a:accent2>
        <a:srgbClr val="FFD500"/>
      </a:accent2>
      <a:accent3>
        <a:srgbClr val="00B1FF"/>
      </a:accent3>
      <a:accent4>
        <a:srgbClr val="858585"/>
      </a:accent4>
      <a:accent5>
        <a:srgbClr val="CCCCCC"/>
      </a:accent5>
      <a:accent6>
        <a:srgbClr val="4C4C4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A4E9"/>
    </a:accent1>
    <a:accent2>
      <a:srgbClr val="E67F3F"/>
    </a:accent2>
    <a:accent3>
      <a:srgbClr val="D65949"/>
    </a:accent3>
    <a:accent4>
      <a:srgbClr val="376495"/>
    </a:accent4>
    <a:accent5>
      <a:srgbClr val="314D66"/>
    </a:accent5>
    <a:accent6>
      <a:srgbClr val="575859"/>
    </a:accent6>
    <a:hlink>
      <a:srgbClr val="2286A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E1605F"/>
    </a:accent1>
    <a:accent2>
      <a:srgbClr val="FFD500"/>
    </a:accent2>
    <a:accent3>
      <a:srgbClr val="00B1FF"/>
    </a:accent3>
    <a:accent4>
      <a:srgbClr val="858585"/>
    </a:accent4>
    <a:accent5>
      <a:srgbClr val="CCCCCC"/>
    </a:accent5>
    <a:accent6>
      <a:srgbClr val="4C4C4C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1744</Words>
  <Application>Microsoft Office PowerPoint</Application>
  <PresentationFormat>宽屏</PresentationFormat>
  <Paragraphs>374</Paragraphs>
  <Slides>52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等线</vt:lpstr>
      <vt:lpstr>微软雅黑</vt:lpstr>
      <vt:lpstr>Arial</vt:lpstr>
      <vt:lpstr>Calibri</vt:lpstr>
      <vt:lpstr>Calibri Light</vt:lpstr>
      <vt:lpstr>Lato</vt:lpstr>
      <vt:lpstr>Raleway</vt:lpstr>
      <vt:lpstr>Source Sans Pro Light</vt:lpstr>
      <vt:lpstr>主题5</vt:lpstr>
      <vt:lpstr>1_Office 主题</vt:lpstr>
      <vt:lpstr>Office Theme</vt:lpstr>
      <vt:lpstr>1_主题5</vt:lpstr>
      <vt:lpstr>Final Year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 毕业论文答辩PPT模板.</dc:title>
  <dc:creator>Administrator</dc:creator>
  <cp:lastModifiedBy>Administrator</cp:lastModifiedBy>
  <cp:revision>50</cp:revision>
  <dcterms:created xsi:type="dcterms:W3CDTF">2020-06-19T07:27:16Z</dcterms:created>
  <dcterms:modified xsi:type="dcterms:W3CDTF">2020-06-20T02:48:36Z</dcterms:modified>
</cp:coreProperties>
</file>